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32"/>
  </p:notesMasterIdLst>
  <p:sldIdLst>
    <p:sldId id="256" r:id="rId2"/>
    <p:sldId id="257" r:id="rId3"/>
    <p:sldId id="282" r:id="rId4"/>
    <p:sldId id="258" r:id="rId5"/>
    <p:sldId id="259" r:id="rId6"/>
    <p:sldId id="260" r:id="rId7"/>
    <p:sldId id="261" r:id="rId8"/>
    <p:sldId id="262" r:id="rId9"/>
    <p:sldId id="263" r:id="rId10"/>
    <p:sldId id="285" r:id="rId11"/>
    <p:sldId id="264" r:id="rId12"/>
    <p:sldId id="267" r:id="rId13"/>
    <p:sldId id="268" r:id="rId14"/>
    <p:sldId id="269" r:id="rId15"/>
    <p:sldId id="270" r:id="rId16"/>
    <p:sldId id="286" r:id="rId17"/>
    <p:sldId id="288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83" r:id="rId26"/>
    <p:sldId id="284" r:id="rId27"/>
    <p:sldId id="278" r:id="rId28"/>
    <p:sldId id="279" r:id="rId29"/>
    <p:sldId id="280" r:id="rId30"/>
    <p:sldId id="289" r:id="rId31"/>
  </p:sldIdLst>
  <p:sldSz cx="1188085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942" y="-96"/>
      </p:cViewPr>
      <p:guideLst>
        <p:guide orient="horz" pos="2160"/>
        <p:guide pos="374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80B8B-D5EA-4A29-AEB7-E44839B735C8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685800"/>
            <a:ext cx="59404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6D1FB-EEA8-492E-9AFF-C4AD96C463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This approach was taken to </a:t>
            </a:r>
            <a:r>
              <a:rPr lang="en-US" sz="1200" dirty="0" smtClean="0">
                <a:solidFill>
                  <a:srgbClr val="FF0000"/>
                </a:solidFill>
              </a:rPr>
              <a:t>USA </a:t>
            </a:r>
            <a:r>
              <a:rPr lang="en-US" sz="1200" dirty="0" smtClean="0"/>
              <a:t>by another clergy-man </a:t>
            </a:r>
            <a:r>
              <a:rPr lang="en-US" sz="1200" dirty="0" smtClean="0">
                <a:solidFill>
                  <a:srgbClr val="FF0000"/>
                </a:solidFill>
              </a:rPr>
              <a:t>Joseph Tuckerman  </a:t>
            </a:r>
            <a:r>
              <a:rPr lang="en-US" sz="1200" dirty="0" smtClean="0"/>
              <a:t>in </a:t>
            </a:r>
            <a:r>
              <a:rPr lang="en-US" sz="1200" dirty="0" smtClean="0">
                <a:solidFill>
                  <a:srgbClr val="FF0000"/>
                </a:solidFill>
              </a:rPr>
              <a:t>1819 </a:t>
            </a:r>
            <a:r>
              <a:rPr lang="en-US" sz="1200" dirty="0" smtClean="0"/>
              <a:t>who  started such activities in </a:t>
            </a:r>
            <a:r>
              <a:rPr lang="en-US" sz="1200" dirty="0" smtClean="0">
                <a:solidFill>
                  <a:srgbClr val="FF0000"/>
                </a:solidFill>
              </a:rPr>
              <a:t>Boston </a:t>
            </a:r>
            <a:r>
              <a:rPr lang="en-US" sz="1200" dirty="0" smtClean="0"/>
              <a:t>USA.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6D1FB-EEA8-492E-9AFF-C4AD96C4635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4557" y="1122363"/>
            <a:ext cx="8771737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4557" y="3602038"/>
            <a:ext cx="8771737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smtClean="0"/>
              <a:pPr/>
              <a:t>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485" y="4289373"/>
            <a:ext cx="10102975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90485" y="621322"/>
            <a:ext cx="10102975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0474" y="5108728"/>
            <a:ext cx="1010144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C9CAE-0F82-4A23-82B0-3088C2FE41B8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8285D-C585-40F7-B080-3665A7AC3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474" y="609601"/>
            <a:ext cx="10089525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0475" y="4204820"/>
            <a:ext cx="10089524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C9CAE-0F82-4A23-82B0-3088C2FE41B8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8285D-C585-40F7-B080-3665A7AC3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303" y="609600"/>
            <a:ext cx="9065338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676732" y="3610032"/>
            <a:ext cx="8528933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0473" y="4204821"/>
            <a:ext cx="10089525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C9CAE-0F82-4A23-82B0-3088C2FE41B8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8285D-C585-40F7-B080-3665A7AC35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15261" y="735241"/>
            <a:ext cx="594043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385956" y="2972093"/>
            <a:ext cx="594043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486" y="2126943"/>
            <a:ext cx="10091050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0474" y="4650556"/>
            <a:ext cx="10089526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C9CAE-0F82-4A23-82B0-3088C2FE41B8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8285D-C585-40F7-B080-3665A7AC3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90473" y="609601"/>
            <a:ext cx="100895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90473" y="2088320"/>
            <a:ext cx="3214764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90473" y="2911624"/>
            <a:ext cx="3214764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31441" y="2088320"/>
            <a:ext cx="3214376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31441" y="2911624"/>
            <a:ext cx="321560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9813" y="2088320"/>
            <a:ext cx="3207217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2783" y="2911624"/>
            <a:ext cx="3207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C9CAE-0F82-4A23-82B0-3088C2FE41B8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8285D-C585-40F7-B080-3665A7AC3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90474" y="609601"/>
            <a:ext cx="100895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90475" y="4195899"/>
            <a:ext cx="321476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64151" y="2298987"/>
            <a:ext cx="2865017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90475" y="4772161"/>
            <a:ext cx="3214763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29320" y="4195899"/>
            <a:ext cx="321479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52392" y="2298987"/>
            <a:ext cx="2855736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28001" y="4772160"/>
            <a:ext cx="3216109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9935" y="4195899"/>
            <a:ext cx="320593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44737" y="2298987"/>
            <a:ext cx="285728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9813" y="4772162"/>
            <a:ext cx="3210186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C9CAE-0F82-4A23-82B0-3088C2FE41B8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8285D-C585-40F7-B080-3665A7AC3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C9CAE-0F82-4A23-82B0-3088C2FE41B8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8285D-C585-40F7-B080-3665A7AC3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2234" y="609600"/>
            <a:ext cx="2477766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0474" y="609600"/>
            <a:ext cx="7463248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C9CAE-0F82-4A23-82B0-3088C2FE41B8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8285D-C585-40F7-B080-3665A7AC3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C9CAE-0F82-4A23-82B0-3088C2FE41B8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8285D-C585-40F7-B080-3665A7AC3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873" y="657227"/>
            <a:ext cx="9485105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7873" y="3602039"/>
            <a:ext cx="9485105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C9CAE-0F82-4A23-82B0-3088C2FE41B8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8285D-C585-40F7-B080-3665A7AC3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475" y="609601"/>
            <a:ext cx="10089524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0474" y="2088320"/>
            <a:ext cx="4975695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5853" y="2088320"/>
            <a:ext cx="4964147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C9CAE-0F82-4A23-82B0-3088C2FE41B8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8285D-C585-40F7-B080-3665A7AC3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475" y="609601"/>
            <a:ext cx="10089524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2665" y="2088320"/>
            <a:ext cx="4754678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0474" y="2912232"/>
            <a:ext cx="497686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8619" y="2088320"/>
            <a:ext cx="4741381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4681" y="2912232"/>
            <a:ext cx="4965319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C9CAE-0F82-4A23-82B0-3088C2FE41B8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8285D-C585-40F7-B080-3665A7AC3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C9CAE-0F82-4A23-82B0-3088C2FE41B8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8285D-C585-40F7-B080-3665A7AC3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C9CAE-0F82-4A23-82B0-3088C2FE41B8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8285D-C585-40F7-B080-3665A7AC3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820" y="609600"/>
            <a:ext cx="3831883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8468" y="609600"/>
            <a:ext cx="6031531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3820" y="2971801"/>
            <a:ext cx="3831883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C9CAE-0F82-4A23-82B0-3088C2FE41B8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8285D-C585-40F7-B080-3665A7AC3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819" y="609600"/>
            <a:ext cx="5778440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235317" y="758881"/>
            <a:ext cx="3172277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0473" y="2971800"/>
            <a:ext cx="5783485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C9CAE-0F82-4A23-82B0-3088C2FE41B8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8285D-C585-40F7-B080-3665A7AC3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0475" y="609601"/>
            <a:ext cx="10089524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0474" y="2096064"/>
            <a:ext cx="10089525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82768" y="5883276"/>
            <a:ext cx="26731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C9CAE-0F82-4A23-82B0-3088C2FE41B8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90474" y="5883276"/>
            <a:ext cx="6502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45685" y="5883276"/>
            <a:ext cx="73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8285D-C585-40F7-B080-3665A7AC3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imranahmad131@uop.edu.p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lgerian" pitchFamily="82" charset="0"/>
              </a:rPr>
              <a:t>Charity Organization Society </a:t>
            </a:r>
            <a:r>
              <a:rPr lang="en-US" dirty="0" smtClean="0">
                <a:latin typeface="Algerian" pitchFamily="82" charset="0"/>
              </a:rPr>
              <a:t/>
            </a:r>
            <a:br>
              <a:rPr lang="en-US" dirty="0" smtClean="0">
                <a:latin typeface="Algerian" pitchFamily="82" charset="0"/>
              </a:rPr>
            </a:br>
            <a:r>
              <a:rPr lang="en-US" dirty="0" smtClean="0">
                <a:latin typeface="Algerian" pitchFamily="82" charset="0"/>
              </a:rPr>
              <a:t>&amp; </a:t>
            </a:r>
            <a:br>
              <a:rPr lang="en-US" dirty="0" smtClean="0">
                <a:latin typeface="Algerian" pitchFamily="82" charset="0"/>
              </a:rPr>
            </a:br>
            <a:r>
              <a:rPr lang="en-US" dirty="0" smtClean="0">
                <a:latin typeface="Algerian" pitchFamily="82" charset="0"/>
              </a:rPr>
              <a:t>Settlement </a:t>
            </a:r>
            <a:r>
              <a:rPr lang="en-US" dirty="0" smtClean="0">
                <a:latin typeface="Algerian" pitchFamily="82" charset="0"/>
              </a:rPr>
              <a:t>House Movement 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Imran</a:t>
            </a:r>
            <a:r>
              <a:rPr lang="en-US" dirty="0" smtClean="0"/>
              <a:t> A. </a:t>
            </a:r>
            <a:r>
              <a:rPr lang="en-US" dirty="0" err="1" smtClean="0"/>
              <a:t>Sajid</a:t>
            </a:r>
            <a:endParaRPr lang="en-US" dirty="0" smtClean="0"/>
          </a:p>
          <a:p>
            <a:r>
              <a:rPr lang="en-US" dirty="0" smtClean="0"/>
              <a:t>DSW| </a:t>
            </a:r>
            <a:r>
              <a:rPr lang="en-US" dirty="0" smtClean="0"/>
              <a:t>UOP</a:t>
            </a:r>
          </a:p>
          <a:p>
            <a:r>
              <a:rPr lang="en-US" sz="1800" dirty="0" smtClean="0">
                <a:effectLst/>
                <a:hlinkClick r:id="rId2"/>
              </a:rPr>
              <a:t>imranahmad131@uop.edu.pk</a:t>
            </a:r>
            <a:r>
              <a:rPr lang="en-US" sz="1800" dirty="0" smtClean="0">
                <a:effectLst/>
              </a:rPr>
              <a:t> </a:t>
            </a:r>
            <a:endParaRPr lang="en-US" sz="1800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2641" y="5643578"/>
            <a:ext cx="8158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Adopted from Prof. Amir </a:t>
            </a:r>
            <a:r>
              <a:rPr lang="en-US" i="1" dirty="0" err="1" smtClean="0"/>
              <a:t>Zada</a:t>
            </a:r>
            <a:r>
              <a:rPr lang="en-US" i="1" dirty="0" smtClean="0"/>
              <a:t> </a:t>
            </a:r>
            <a:r>
              <a:rPr lang="en-US" i="1" dirty="0" err="1" smtClean="0"/>
              <a:t>Asad</a:t>
            </a:r>
            <a:r>
              <a:rPr lang="en-US" i="1" dirty="0" smtClean="0"/>
              <a:t>, PhD, Hull UK</a:t>
            </a:r>
          </a:p>
          <a:p>
            <a:r>
              <a:rPr lang="en-US" i="1" dirty="0" smtClean="0"/>
              <a:t>Based on Walter Friedlander, Introduction to Social Work and Social Welfare</a:t>
            </a:r>
            <a:endParaRPr lang="en-US" i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0474" y="500042"/>
            <a:ext cx="10089525" cy="5291158"/>
          </a:xfrm>
        </p:spPr>
        <p:txBody>
          <a:bodyPr>
            <a:noAutofit/>
          </a:bodyPr>
          <a:lstStyle/>
          <a:p>
            <a:r>
              <a:rPr lang="en-US" sz="4000" dirty="0" smtClean="0"/>
              <a:t>04. </a:t>
            </a:r>
          </a:p>
          <a:p>
            <a:r>
              <a:rPr lang="en-US" sz="4000" dirty="0" smtClean="0"/>
              <a:t>COS had </a:t>
            </a:r>
            <a:r>
              <a:rPr lang="en-US" sz="4000" b="1" u="sng" dirty="0" smtClean="0"/>
              <a:t>information </a:t>
            </a:r>
            <a:r>
              <a:rPr lang="en-US" sz="4000" dirty="0" smtClean="0"/>
              <a:t>on all the </a:t>
            </a:r>
            <a:r>
              <a:rPr lang="en-US" sz="4000" b="1" u="sng" dirty="0" smtClean="0"/>
              <a:t>social services </a:t>
            </a:r>
            <a:r>
              <a:rPr lang="en-US" sz="4000" dirty="0" smtClean="0"/>
              <a:t>available within the </a:t>
            </a:r>
            <a:r>
              <a:rPr lang="en-US" sz="4000" b="1" u="sng" dirty="0" smtClean="0"/>
              <a:t>community</a:t>
            </a:r>
            <a:r>
              <a:rPr lang="en-US" sz="4000" dirty="0" smtClean="0"/>
              <a:t>. </a:t>
            </a:r>
          </a:p>
          <a:p>
            <a:r>
              <a:rPr lang="en-US" sz="4000" dirty="0" smtClean="0"/>
              <a:t>Soon it became a hub of referral to social services </a:t>
            </a:r>
            <a:endParaRPr lang="en-US" sz="4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594043" y="609600"/>
            <a:ext cx="10692765" cy="5486400"/>
          </a:xfrm>
        </p:spPr>
        <p:txBody>
          <a:bodyPr>
            <a:normAutofit/>
          </a:bodyPr>
          <a:lstStyle/>
          <a:p>
            <a:pPr marL="531813" indent="-531813">
              <a:defRPr/>
            </a:pPr>
            <a:r>
              <a:rPr lang="en-US" sz="3600" dirty="0" smtClean="0"/>
              <a:t>This was the </a:t>
            </a:r>
            <a:r>
              <a:rPr lang="en-US" sz="3600" dirty="0" smtClean="0">
                <a:solidFill>
                  <a:srgbClr val="FF0000"/>
                </a:solidFill>
              </a:rPr>
              <a:t>beginning </a:t>
            </a:r>
            <a:r>
              <a:rPr lang="en-US" sz="3600" dirty="0" smtClean="0"/>
              <a:t>of  </a:t>
            </a:r>
            <a:r>
              <a:rPr lang="en-US" sz="3600" u="sng" dirty="0" smtClean="0"/>
              <a:t>modern professional social work  </a:t>
            </a:r>
            <a:r>
              <a:rPr lang="en-US" sz="3600" dirty="0" smtClean="0"/>
              <a:t>i.e. </a:t>
            </a:r>
            <a:endParaRPr lang="en-US" sz="3600" dirty="0" smtClean="0"/>
          </a:p>
          <a:p>
            <a:pPr marL="989013" lvl="1" indent="-531813">
              <a:defRPr/>
            </a:pPr>
            <a:r>
              <a:rPr lang="en-US" sz="3400" b="1" u="sng" dirty="0" smtClean="0"/>
              <a:t>social </a:t>
            </a:r>
            <a:r>
              <a:rPr lang="en-US" sz="3400" b="1" u="sng" dirty="0" smtClean="0"/>
              <a:t>case work </a:t>
            </a:r>
            <a:r>
              <a:rPr lang="en-US" sz="3400" dirty="0" smtClean="0"/>
              <a:t>as individual  aid,  and </a:t>
            </a:r>
            <a:endParaRPr lang="en-US" sz="3400" dirty="0" smtClean="0"/>
          </a:p>
          <a:p>
            <a:pPr marL="989013" lvl="1" indent="-531813">
              <a:defRPr/>
            </a:pPr>
            <a:r>
              <a:rPr lang="en-US" sz="3400" b="1" u="sng" dirty="0" smtClean="0"/>
              <a:t>community </a:t>
            </a:r>
            <a:r>
              <a:rPr lang="en-US" sz="3400" b="1" u="sng" dirty="0" smtClean="0"/>
              <a:t>Organization </a:t>
            </a:r>
            <a:r>
              <a:rPr lang="en-US" sz="3400" dirty="0" smtClean="0"/>
              <a:t>(Organizing the community to help own people)  in England in1869 onward.  </a:t>
            </a:r>
          </a:p>
          <a:p>
            <a:pPr marL="531813" indent="-531813">
              <a:defRPr/>
            </a:pPr>
            <a:r>
              <a:rPr lang="en-US" sz="3600" dirty="0" smtClean="0"/>
              <a:t>This practice spread to other cities of England and Scotland.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594043" y="533400"/>
            <a:ext cx="10692765" cy="5562600"/>
          </a:xfrm>
        </p:spPr>
        <p:txBody>
          <a:bodyPr>
            <a:normAutofit/>
          </a:bodyPr>
          <a:lstStyle/>
          <a:p>
            <a:pPr marL="531813" indent="-531813">
              <a:defRPr/>
            </a:pPr>
            <a:r>
              <a:rPr lang="en-US" sz="3600" dirty="0" smtClean="0"/>
              <a:t>This was the individualized/ </a:t>
            </a:r>
            <a:r>
              <a:rPr lang="en-US" sz="3600" b="1" u="sng" dirty="0" smtClean="0"/>
              <a:t>person-centered approach </a:t>
            </a:r>
            <a:r>
              <a:rPr lang="en-US" sz="3600" dirty="0" smtClean="0"/>
              <a:t>which have become the central tenets of social work practice or better to call it modern </a:t>
            </a:r>
            <a:r>
              <a:rPr lang="en-US" sz="3600" b="1" u="sng" dirty="0" smtClean="0"/>
              <a:t>social case work practice</a:t>
            </a:r>
            <a:r>
              <a:rPr lang="en-US" sz="3600" dirty="0" smtClean="0"/>
              <a:t>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890475" y="357166"/>
            <a:ext cx="10089524" cy="64294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Modern Social Work In USA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594043" y="1371600"/>
            <a:ext cx="10692765" cy="4724400"/>
          </a:xfrm>
        </p:spPr>
        <p:txBody>
          <a:bodyPr>
            <a:noAutofit/>
          </a:bodyPr>
          <a:lstStyle/>
          <a:p>
            <a:pPr marL="531813" indent="-531813">
              <a:defRPr/>
            </a:pPr>
            <a:r>
              <a:rPr lang="en-US" sz="3200" dirty="0" smtClean="0"/>
              <a:t>COS movement is widely recognized as the parent of organized social work, began in </a:t>
            </a:r>
            <a:r>
              <a:rPr lang="en-US" sz="3200" dirty="0" smtClean="0">
                <a:solidFill>
                  <a:srgbClr val="FF0000"/>
                </a:solidFill>
              </a:rPr>
              <a:t>1869 in England </a:t>
            </a:r>
            <a:r>
              <a:rPr lang="en-US" sz="3200" dirty="0" smtClean="0"/>
              <a:t>and in </a:t>
            </a:r>
            <a:r>
              <a:rPr lang="en-US" sz="3200" b="1" u="sng" dirty="0" smtClean="0"/>
              <a:t>1877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in </a:t>
            </a:r>
            <a:r>
              <a:rPr lang="en-US" sz="3200" b="1" u="sng" dirty="0" smtClean="0"/>
              <a:t>USA</a:t>
            </a:r>
            <a:r>
              <a:rPr lang="en-US" sz="3200" dirty="0" smtClean="0"/>
              <a:t>.</a:t>
            </a:r>
          </a:p>
          <a:p>
            <a:pPr marL="531813" indent="-531813">
              <a:defRPr/>
            </a:pPr>
            <a:r>
              <a:rPr lang="en-US" sz="3200" dirty="0" smtClean="0"/>
              <a:t>Another clergy-man </a:t>
            </a:r>
            <a:r>
              <a:rPr lang="en-US" sz="3200" b="1" u="sng" dirty="0" smtClean="0"/>
              <a:t>Humphreys Gurteen</a:t>
            </a:r>
            <a:r>
              <a:rPr lang="en-US" sz="3200" dirty="0" smtClean="0"/>
              <a:t>, took the same practice to </a:t>
            </a:r>
            <a:r>
              <a:rPr lang="en-US" sz="3200" b="1" u="sng" dirty="0" smtClean="0"/>
              <a:t>Buffalo , New York</a:t>
            </a:r>
            <a:r>
              <a:rPr lang="en-US" sz="3200" dirty="0" smtClean="0"/>
              <a:t>. </a:t>
            </a:r>
          </a:p>
          <a:p>
            <a:pPr marL="531813" indent="-531813">
              <a:defRPr/>
            </a:pPr>
            <a:r>
              <a:rPr lang="en-US" sz="3200" dirty="0" err="1" smtClean="0"/>
              <a:t>Gurteen</a:t>
            </a:r>
            <a:r>
              <a:rPr lang="en-US" sz="3200" dirty="0" smtClean="0"/>
              <a:t> was moved by the appalling </a:t>
            </a:r>
            <a:r>
              <a:rPr lang="en-US" sz="3200" b="1" u="sng" dirty="0" smtClean="0"/>
              <a:t>poverty in USA </a:t>
            </a:r>
            <a:r>
              <a:rPr lang="en-US" sz="3200" dirty="0" smtClean="0"/>
              <a:t>and the </a:t>
            </a:r>
            <a:r>
              <a:rPr lang="en-US" sz="3200" b="1" u="sng" dirty="0" smtClean="0"/>
              <a:t>relief system </a:t>
            </a:r>
            <a:r>
              <a:rPr lang="en-US" sz="3200" dirty="0" smtClean="0"/>
              <a:t>to help the poor.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792057" y="304800"/>
            <a:ext cx="10494751" cy="62484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sz="3600" dirty="0" smtClean="0"/>
              <a:t>He  </a:t>
            </a:r>
            <a:r>
              <a:rPr lang="en-US" sz="3600" dirty="0" smtClean="0">
                <a:solidFill>
                  <a:srgbClr val="FF0000"/>
                </a:solidFill>
              </a:rPr>
              <a:t>went to  London </a:t>
            </a:r>
            <a:r>
              <a:rPr lang="en-US" sz="3600" dirty="0" smtClean="0"/>
              <a:t>and studied the work of COS. </a:t>
            </a:r>
          </a:p>
          <a:p>
            <a:pPr>
              <a:defRPr/>
            </a:pPr>
            <a:r>
              <a:rPr lang="en-US" sz="3600" dirty="0" smtClean="0"/>
              <a:t>He was impressed with the work and returned to New York and started the same method of relief there. </a:t>
            </a:r>
          </a:p>
          <a:p>
            <a:pPr>
              <a:defRPr/>
            </a:pPr>
            <a:r>
              <a:rPr lang="en-US" sz="3600" dirty="0" smtClean="0"/>
              <a:t>His system emphasized the </a:t>
            </a:r>
            <a:r>
              <a:rPr lang="en-US" sz="3600" dirty="0" smtClean="0">
                <a:solidFill>
                  <a:srgbClr val="FF0000"/>
                </a:solidFill>
              </a:rPr>
              <a:t>investigation of each individual case </a:t>
            </a:r>
            <a:r>
              <a:rPr lang="en-US" sz="3600" dirty="0" smtClean="0"/>
              <a:t>and </a:t>
            </a:r>
            <a:r>
              <a:rPr lang="en-US" sz="3600" dirty="0" smtClean="0">
                <a:solidFill>
                  <a:srgbClr val="FF0000"/>
                </a:solidFill>
              </a:rPr>
              <a:t>coordination of the activities </a:t>
            </a:r>
            <a:r>
              <a:rPr lang="en-US" sz="3600" dirty="0" smtClean="0"/>
              <a:t>of all the charities to avoid duplication of services. </a:t>
            </a:r>
          </a:p>
          <a:p>
            <a:pPr>
              <a:defRPr/>
            </a:pPr>
            <a:r>
              <a:rPr lang="en-US" sz="3600" dirty="0" smtClean="0"/>
              <a:t>This was the start of modern social work (case work &amp; com. Dev) in USA. </a:t>
            </a:r>
          </a:p>
          <a:p>
            <a:pPr>
              <a:defRPr/>
            </a:pPr>
            <a:r>
              <a:rPr lang="en-US" sz="3600" dirty="0" smtClean="0"/>
              <a:t>COSs considered themselves more than just alms givers. Their ultimate goal was to </a:t>
            </a:r>
            <a:r>
              <a:rPr lang="en-US" sz="3600" dirty="0" smtClean="0">
                <a:solidFill>
                  <a:srgbClr val="FF0000"/>
                </a:solidFill>
              </a:rPr>
              <a:t>restore </a:t>
            </a:r>
            <a:r>
              <a:rPr lang="en-US" sz="3600" dirty="0" smtClean="0"/>
              <a:t>as much </a:t>
            </a:r>
            <a:r>
              <a:rPr lang="en-US" sz="3600" dirty="0" smtClean="0">
                <a:solidFill>
                  <a:srgbClr val="FF0000"/>
                </a:solidFill>
              </a:rPr>
              <a:t>self-sufficiency </a:t>
            </a:r>
            <a:r>
              <a:rPr lang="en-US" sz="3600" dirty="0" smtClean="0"/>
              <a:t>and </a:t>
            </a:r>
            <a:r>
              <a:rPr lang="en-US" sz="3600" dirty="0" smtClean="0">
                <a:solidFill>
                  <a:srgbClr val="FF0000"/>
                </a:solidFill>
              </a:rPr>
              <a:t>responsibility </a:t>
            </a:r>
            <a:r>
              <a:rPr lang="en-US" sz="3600" dirty="0" smtClean="0"/>
              <a:t>as an individual could manage, i.e. Social Casework. </a:t>
            </a:r>
            <a:endParaRPr lang="en-US" sz="40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594043" y="274638"/>
            <a:ext cx="10692765" cy="9445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800" u="sng" dirty="0" smtClean="0"/>
              <a:t>The</a:t>
            </a:r>
            <a:r>
              <a:rPr lang="en-US" sz="4900" u="sng" dirty="0" smtClean="0"/>
              <a:t> </a:t>
            </a:r>
            <a:r>
              <a:rPr lang="en-US" sz="4800" u="sng" dirty="0" smtClean="0"/>
              <a:t>first social work school</a:t>
            </a:r>
            <a:endParaRPr lang="en-US" u="sng" dirty="0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297021" y="1295400"/>
            <a:ext cx="11385815" cy="5334000"/>
          </a:xfrm>
        </p:spPr>
        <p:txBody>
          <a:bodyPr>
            <a:noAutofit/>
          </a:bodyPr>
          <a:lstStyle/>
          <a:p>
            <a:pPr marL="0" indent="0">
              <a:defRPr/>
            </a:pPr>
            <a:r>
              <a:rPr lang="en-US" sz="2400" dirty="0" smtClean="0"/>
              <a:t>Many COS established </a:t>
            </a:r>
            <a:r>
              <a:rPr lang="en-US" sz="2400" b="1" u="sng" dirty="0" smtClean="0"/>
              <a:t>co-operatives stores </a:t>
            </a:r>
            <a:r>
              <a:rPr lang="en-US" sz="2400" dirty="0" smtClean="0"/>
              <a:t>for the poor, community organizations helping in </a:t>
            </a:r>
            <a:r>
              <a:rPr lang="en-US" sz="2400" b="1" u="sng" dirty="0" smtClean="0"/>
              <a:t>housing problems</a:t>
            </a:r>
            <a:r>
              <a:rPr lang="en-US" sz="2400" dirty="0" smtClean="0"/>
              <a:t>, and curtailing </a:t>
            </a:r>
            <a:r>
              <a:rPr lang="en-US" sz="2400" b="1" u="sng" dirty="0" smtClean="0"/>
              <a:t>child labor</a:t>
            </a:r>
            <a:r>
              <a:rPr lang="en-US" sz="3200" dirty="0" smtClean="0"/>
              <a:t>. </a:t>
            </a:r>
          </a:p>
          <a:p>
            <a:pPr>
              <a:defRPr/>
            </a:pPr>
            <a:r>
              <a:rPr lang="en-US" sz="2400" dirty="0" smtClean="0"/>
              <a:t>The NY COS began its own publications, founded the </a:t>
            </a:r>
            <a:r>
              <a:rPr lang="en-US" sz="2400" b="1" u="sng" dirty="0" smtClean="0"/>
              <a:t>first summer school of Applied Philanthropy </a:t>
            </a:r>
            <a:r>
              <a:rPr lang="en-US" sz="2400" dirty="0" smtClean="0"/>
              <a:t>in </a:t>
            </a:r>
            <a:r>
              <a:rPr lang="en-US" sz="4000" u="sng" dirty="0" smtClean="0"/>
              <a:t>New York in 1898</a:t>
            </a:r>
            <a:r>
              <a:rPr lang="en-US" sz="2400" dirty="0" smtClean="0"/>
              <a:t>,  which became the first full-fledged </a:t>
            </a:r>
            <a:r>
              <a:rPr lang="en-US" sz="5400" u="sng" dirty="0" smtClean="0"/>
              <a:t>School of  Social Work </a:t>
            </a:r>
            <a:r>
              <a:rPr lang="en-US" sz="2400" dirty="0" smtClean="0"/>
              <a:t>(Now the </a:t>
            </a:r>
            <a:r>
              <a:rPr lang="en-US" sz="2400" b="1" u="sng" dirty="0" smtClean="0"/>
              <a:t>Columbia University school of  Social work</a:t>
            </a:r>
            <a:r>
              <a:rPr lang="en-US" sz="2400" dirty="0" smtClean="0"/>
              <a:t>)  </a:t>
            </a:r>
            <a:r>
              <a:rPr lang="en-US" sz="6600" u="sng" dirty="0" smtClean="0"/>
              <a:t>in 1908</a:t>
            </a:r>
            <a:r>
              <a:rPr lang="en-US" dirty="0" smtClean="0"/>
              <a:t>.</a:t>
            </a:r>
            <a:endParaRPr lang="en-US" sz="28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475" y="609601"/>
            <a:ext cx="10089524" cy="4105283"/>
          </a:xfrm>
        </p:spPr>
        <p:txBody>
          <a:bodyPr>
            <a:normAutofit/>
          </a:bodyPr>
          <a:lstStyle/>
          <a:p>
            <a:r>
              <a:rPr lang="en-US" sz="7200" dirty="0" smtClean="0"/>
              <a:t>Settlement House Movement</a:t>
            </a:r>
            <a:endParaRPr lang="en-US" sz="7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475" y="-24"/>
            <a:ext cx="10089524" cy="604821"/>
          </a:xfrm>
        </p:spPr>
        <p:txBody>
          <a:bodyPr/>
          <a:lstStyle/>
          <a:p>
            <a:r>
              <a:rPr lang="en-US" dirty="0" smtClean="0"/>
              <a:t>Summary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23" y="1071546"/>
            <a:ext cx="5715041" cy="535785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1867 Edward Denison </a:t>
            </a:r>
          </a:p>
          <a:p>
            <a:r>
              <a:rPr lang="en-US" dirty="0" smtClean="0"/>
              <a:t>1873 Canon Samuel Augustus Barnett</a:t>
            </a:r>
          </a:p>
          <a:p>
            <a:r>
              <a:rPr lang="en-US" dirty="0" smtClean="0"/>
              <a:t>Barnett’s Idea</a:t>
            </a:r>
          </a:p>
          <a:p>
            <a:pPr lvl="1"/>
            <a:r>
              <a:rPr lang="en-US" dirty="0" smtClean="0"/>
              <a:t>Connect University with Community</a:t>
            </a:r>
          </a:p>
          <a:p>
            <a:r>
              <a:rPr lang="en-US" dirty="0" smtClean="0"/>
              <a:t>1883 </a:t>
            </a:r>
            <a:r>
              <a:rPr lang="en-US" dirty="0" smtClean="0"/>
              <a:t>Toynbee Hall </a:t>
            </a:r>
          </a:p>
          <a:p>
            <a:pPr lvl="1"/>
            <a:r>
              <a:rPr lang="en-US" dirty="0" smtClean="0"/>
              <a:t>Functions/Objectives of Toynbee Hall</a:t>
            </a:r>
          </a:p>
          <a:p>
            <a:pPr marL="914400" lvl="1" indent="-514350">
              <a:buFont typeface="+mj-lt"/>
              <a:buAutoNum type="arabicPeriod"/>
              <a:defRPr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Education</a:t>
            </a:r>
            <a:r>
              <a:rPr lang="en-US" sz="2400" dirty="0" smtClean="0"/>
              <a:t> and Cultural development of the poor.</a:t>
            </a:r>
          </a:p>
          <a:p>
            <a:pPr marL="914400" lvl="1" indent="-514350">
              <a:buFont typeface="+mj-lt"/>
              <a:buAutoNum type="arabicPeriod"/>
              <a:defRPr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Information </a:t>
            </a:r>
            <a:r>
              <a:rPr lang="en-US" sz="2400" dirty="0" smtClean="0"/>
              <a:t>for the students and other residents of the settlement regarding the conditions of the poor and the urgent need for the social reforms.</a:t>
            </a:r>
          </a:p>
          <a:p>
            <a:pPr marL="914400" lvl="1" indent="-514350">
              <a:buFont typeface="+mj-lt"/>
              <a:buAutoNum type="arabicPeriod"/>
              <a:defRPr/>
            </a:pPr>
            <a:r>
              <a:rPr lang="en-US" sz="2400" dirty="0" smtClean="0"/>
              <a:t> A </a:t>
            </a:r>
            <a:r>
              <a:rPr lang="en-US" sz="2400" dirty="0" smtClean="0">
                <a:solidFill>
                  <a:srgbClr val="FF0000"/>
                </a:solidFill>
              </a:rPr>
              <a:t>general awakening </a:t>
            </a:r>
            <a:r>
              <a:rPr lang="en-US" sz="2400" dirty="0" smtClean="0"/>
              <a:t>of popular interest in health and other social problems, and social legislation.</a:t>
            </a:r>
          </a:p>
          <a:p>
            <a:pPr marL="914400" lvl="1" indent="-514350">
              <a:buFont typeface="+mj-lt"/>
              <a:buAutoNum type="arabicPeriod"/>
              <a:defRPr/>
            </a:pPr>
            <a:r>
              <a:rPr lang="en-US" sz="2400" dirty="0" smtClean="0"/>
              <a:t> Toynbee hall acted as a </a:t>
            </a:r>
            <a:r>
              <a:rPr lang="en-US" sz="2400" dirty="0" smtClean="0">
                <a:solidFill>
                  <a:srgbClr val="FF0000"/>
                </a:solidFill>
              </a:rPr>
              <a:t>laboratory </a:t>
            </a:r>
            <a:r>
              <a:rPr lang="en-US" sz="2400" dirty="0" smtClean="0"/>
              <a:t>for experimenting new ideas of poor rehabilitation. </a:t>
            </a:r>
          </a:p>
          <a:p>
            <a:pPr lvl="2"/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62572" y="928670"/>
            <a:ext cx="5692893" cy="5476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1886, an American, Stanton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Coit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New York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1889, Jane Adams, Chicago, Hull House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03 Milestones of Hull House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Ethical Principles of Hull House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Main Idea of Hull House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 of Problem 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 of Group work and Community Organization 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 of Social Research and Advocacy 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b="1" dirty="0" smtClean="0"/>
              <a:t>2. </a:t>
            </a:r>
            <a:r>
              <a:rPr lang="en-US" sz="3600" b="1" dirty="0" smtClean="0"/>
              <a:t>THE SETTLEMENT HOUSE MOVEMENT  AND MODERN SOCIAL WORK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dirty="0" smtClean="0"/>
              <a:t>In </a:t>
            </a:r>
            <a:r>
              <a:rPr lang="en-US" sz="2400" b="1" u="sng" dirty="0" smtClean="0"/>
              <a:t>1880s</a:t>
            </a:r>
            <a:r>
              <a:rPr lang="en-US" sz="2400" dirty="0" smtClean="0"/>
              <a:t> another </a:t>
            </a:r>
            <a:r>
              <a:rPr lang="en-US" sz="2400" b="1" u="sng" dirty="0" smtClean="0"/>
              <a:t>movement to tackle poverty </a:t>
            </a:r>
            <a:r>
              <a:rPr lang="en-US" sz="2400" dirty="0" smtClean="0"/>
              <a:t>was taking place in England. This was the Settlement* House Movement.</a:t>
            </a:r>
          </a:p>
          <a:p>
            <a:pPr eaLnBrk="1" hangingPunct="1">
              <a:defRPr/>
            </a:pPr>
            <a:r>
              <a:rPr lang="en-US" sz="2400" b="1" u="sng" dirty="0" smtClean="0"/>
              <a:t>Edward Denison</a:t>
            </a:r>
            <a:r>
              <a:rPr lang="en-US" sz="2400" dirty="0" smtClean="0"/>
              <a:t>, a Christian Socialist took a new direction in helping the poor to get </a:t>
            </a:r>
            <a:r>
              <a:rPr lang="en-US" sz="2400" b="1" u="sng" dirty="0" smtClean="0"/>
              <a:t>education</a:t>
            </a:r>
            <a:r>
              <a:rPr lang="en-US" sz="2400" dirty="0" smtClean="0"/>
              <a:t>. </a:t>
            </a:r>
          </a:p>
          <a:p>
            <a:pPr>
              <a:defRPr/>
            </a:pPr>
            <a:r>
              <a:rPr lang="en-US" sz="2400" dirty="0" smtClean="0"/>
              <a:t>Denison was convinced that </a:t>
            </a:r>
            <a:r>
              <a:rPr lang="en-US" sz="2400" b="1" u="sng" dirty="0" smtClean="0"/>
              <a:t>mere distribution of alms could not change the fate </a:t>
            </a:r>
            <a:r>
              <a:rPr lang="en-US" sz="2400" dirty="0" smtClean="0"/>
              <a:t>of the poor unless they </a:t>
            </a:r>
            <a:r>
              <a:rPr lang="en-US" sz="2400" dirty="0"/>
              <a:t>are brought at par with other sections of the society through education. </a:t>
            </a: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011204" y="5857892"/>
            <a:ext cx="10572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 1. Small Community</a:t>
            </a:r>
          </a:p>
          <a:p>
            <a:r>
              <a:rPr lang="en-US" sz="1600" dirty="0" smtClean="0"/>
              <a:t>2. a public building in which social workers provide services to an underprivileged area, especially an urban area</a:t>
            </a:r>
            <a:endParaRPr lang="en-US" sz="1600" dirty="0"/>
          </a:p>
        </p:txBody>
      </p:sp>
      <p:sp>
        <p:nvSpPr>
          <p:cNvPr id="5" name="Rounded Rectangle 4"/>
          <p:cNvSpPr/>
          <p:nvPr/>
        </p:nvSpPr>
        <p:spPr>
          <a:xfrm>
            <a:off x="5440359" y="5072074"/>
            <a:ext cx="1643074" cy="4286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43" y="609600"/>
            <a:ext cx="11187800" cy="5486400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In </a:t>
            </a:r>
            <a:r>
              <a:rPr lang="en-US" sz="3600" b="1" u="sng" dirty="0" smtClean="0"/>
              <a:t>1867</a:t>
            </a:r>
            <a:r>
              <a:rPr lang="en-US" sz="3600" dirty="0" smtClean="0">
                <a:solidFill>
                  <a:srgbClr val="FF0000"/>
                </a:solidFill>
              </a:rPr>
              <a:t>, </a:t>
            </a:r>
            <a:r>
              <a:rPr lang="en-US" sz="3600" dirty="0" smtClean="0"/>
              <a:t>he moved into the poor area of </a:t>
            </a:r>
            <a:r>
              <a:rPr lang="en-US" sz="3600" b="1" u="sng" dirty="0" smtClean="0"/>
              <a:t>Stephaney, East London </a:t>
            </a:r>
            <a:r>
              <a:rPr lang="en-US" sz="3600" dirty="0" smtClean="0"/>
              <a:t>and lived with them. </a:t>
            </a:r>
          </a:p>
          <a:p>
            <a:pPr lvl="1">
              <a:defRPr/>
            </a:pPr>
            <a:r>
              <a:rPr lang="en-US" sz="3400" dirty="0" smtClean="0"/>
              <a:t>Denison </a:t>
            </a:r>
            <a:r>
              <a:rPr lang="en-US" sz="3400" b="1" u="sng" dirty="0" smtClean="0"/>
              <a:t>taught bible</a:t>
            </a:r>
            <a:r>
              <a:rPr lang="en-US" sz="3400" dirty="0" smtClean="0"/>
              <a:t>, </a:t>
            </a:r>
            <a:r>
              <a:rPr lang="en-US" sz="3400" b="1" u="sng" dirty="0" smtClean="0"/>
              <a:t>Economics </a:t>
            </a:r>
            <a:r>
              <a:rPr lang="en-US" sz="3400" dirty="0" smtClean="0"/>
              <a:t>and </a:t>
            </a:r>
            <a:r>
              <a:rPr lang="en-US" sz="3400" b="1" u="sng" dirty="0" smtClean="0"/>
              <a:t>History </a:t>
            </a:r>
            <a:r>
              <a:rPr lang="en-US" sz="3400" dirty="0" smtClean="0"/>
              <a:t>to the locals. </a:t>
            </a:r>
          </a:p>
          <a:p>
            <a:pPr lvl="1">
              <a:defRPr/>
            </a:pPr>
            <a:r>
              <a:rPr lang="en-US" sz="3400" dirty="0" smtClean="0"/>
              <a:t>The local found him </a:t>
            </a:r>
            <a:r>
              <a:rPr lang="en-US" sz="3400" b="1" u="sng" dirty="0" smtClean="0"/>
              <a:t>reluctant to give them food and alms </a:t>
            </a:r>
            <a:r>
              <a:rPr lang="en-US" sz="3400" dirty="0" smtClean="0"/>
              <a:t>unless he was </a:t>
            </a:r>
            <a:r>
              <a:rPr lang="en-US" sz="3400" b="1" u="sng" dirty="0" smtClean="0"/>
              <a:t>certain about their needs</a:t>
            </a:r>
            <a:r>
              <a:rPr lang="en-US" sz="3400" dirty="0" smtClean="0"/>
              <a:t>.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594043" y="228600"/>
            <a:ext cx="10692765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/>
              <a:t>HISTORICAL DEVELOPEMNT OF MODERN </a:t>
            </a:r>
            <a:br>
              <a:rPr lang="en-US" sz="2800" dirty="0" smtClean="0"/>
            </a:br>
            <a:r>
              <a:rPr lang="en-US" sz="2800" dirty="0" smtClean="0"/>
              <a:t>SOCIAL WORK PROFESSON</a:t>
            </a:r>
            <a:endParaRPr lang="en-US" dirty="0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594043" y="1600200"/>
            <a:ext cx="10692765" cy="472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/>
              <a:t> The roots of modern social work and social welfare are  based on religious ideologies and can be traced back to the socio-economic conditions of Europe and America during the second half of the 19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</a:t>
            </a:r>
            <a:r>
              <a:rPr lang="en-US" sz="3200" dirty="0" smtClean="0"/>
              <a:t>Century</a:t>
            </a:r>
            <a:r>
              <a:rPr lang="en-US" sz="3200" dirty="0" smtClean="0"/>
              <a:t>.  </a:t>
            </a:r>
            <a:endParaRPr lang="en-US" sz="3200" dirty="0" smtClean="0"/>
          </a:p>
          <a:p>
            <a:pPr>
              <a:defRPr/>
            </a:pPr>
            <a:r>
              <a:rPr lang="en-US" sz="3200" b="1" dirty="0" smtClean="0"/>
              <a:t>Two </a:t>
            </a:r>
            <a:r>
              <a:rPr lang="en-US" sz="3200" b="1" dirty="0" smtClean="0"/>
              <a:t>movements became the harbingers of modern social work in the </a:t>
            </a:r>
            <a:r>
              <a:rPr lang="en-US" sz="3200" b="1" dirty="0" smtClean="0"/>
              <a:t>West </a:t>
            </a:r>
            <a:r>
              <a:rPr lang="en-US" sz="3200" b="1" dirty="0" smtClean="0"/>
              <a:t>namely, the COS, and the </a:t>
            </a:r>
            <a:r>
              <a:rPr lang="en-US" sz="3200" b="1" dirty="0" smtClean="0"/>
              <a:t>Settlement House Movement</a:t>
            </a:r>
            <a:r>
              <a:rPr lang="en-US" sz="4000" b="1" dirty="0" smtClean="0"/>
              <a:t>. </a:t>
            </a:r>
            <a:endParaRPr lang="en-US" sz="4000" b="1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594043" y="457200"/>
            <a:ext cx="10692765" cy="6043634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dirty="0" smtClean="0"/>
              <a:t>This </a:t>
            </a:r>
            <a:r>
              <a:rPr lang="en-US" sz="3200" b="1" u="sng" dirty="0" smtClean="0"/>
              <a:t>idea of living with communities in need</a:t>
            </a:r>
            <a:r>
              <a:rPr lang="en-US" sz="3200" dirty="0" smtClean="0"/>
              <a:t> was most effectively demonstrated by </a:t>
            </a:r>
            <a:r>
              <a:rPr lang="en-US" sz="3200" b="1" u="sng" dirty="0" smtClean="0"/>
              <a:t>Canon Samuel Augustus Barnett</a:t>
            </a:r>
            <a:r>
              <a:rPr lang="en-US" sz="3200" dirty="0" smtClean="0">
                <a:solidFill>
                  <a:srgbClr val="FF0000"/>
                </a:solidFill>
              </a:rPr>
              <a:t>. </a:t>
            </a:r>
          </a:p>
          <a:p>
            <a:pPr lvl="1">
              <a:defRPr/>
            </a:pPr>
            <a:r>
              <a:rPr lang="en-US" sz="3000" dirty="0" smtClean="0"/>
              <a:t>He was appointed as </a:t>
            </a:r>
            <a:r>
              <a:rPr lang="en-US" sz="3000" b="1" u="sng" dirty="0" smtClean="0"/>
              <a:t>Vicar of St. Jude’s church </a:t>
            </a:r>
            <a:r>
              <a:rPr lang="en-US" sz="3000" dirty="0" smtClean="0"/>
              <a:t>in </a:t>
            </a:r>
            <a:r>
              <a:rPr lang="en-US" sz="3000" b="1" u="sng" dirty="0" smtClean="0"/>
              <a:t>White chapel east London</a:t>
            </a:r>
            <a:r>
              <a:rPr lang="en-US" sz="3000" dirty="0" smtClean="0"/>
              <a:t>, in </a:t>
            </a:r>
            <a:r>
              <a:rPr lang="en-US" sz="3000" b="1" u="sng" dirty="0" smtClean="0"/>
              <a:t>1873</a:t>
            </a:r>
            <a:r>
              <a:rPr lang="en-US" sz="3000" dirty="0" smtClean="0"/>
              <a:t>. </a:t>
            </a:r>
          </a:p>
          <a:p>
            <a:pPr lvl="1">
              <a:defRPr/>
            </a:pPr>
            <a:r>
              <a:rPr lang="en-US" sz="3000" dirty="0" smtClean="0"/>
              <a:t>He found that of the </a:t>
            </a:r>
            <a:r>
              <a:rPr lang="en-US" sz="3000" b="1" u="sng" dirty="0" smtClean="0"/>
              <a:t>8,000 population </a:t>
            </a:r>
            <a:r>
              <a:rPr lang="en-US" sz="3000" dirty="0" smtClean="0"/>
              <a:t>of the parish, </a:t>
            </a:r>
            <a:r>
              <a:rPr lang="en-US" sz="3000" b="1" u="sng" dirty="0" smtClean="0">
                <a:solidFill>
                  <a:srgbClr val="FF0000"/>
                </a:solidFill>
              </a:rPr>
              <a:t>most people </a:t>
            </a:r>
            <a:r>
              <a:rPr lang="en-US" sz="3000" dirty="0" smtClean="0"/>
              <a:t>were </a:t>
            </a:r>
          </a:p>
          <a:p>
            <a:pPr lvl="2">
              <a:defRPr/>
            </a:pPr>
            <a:r>
              <a:rPr lang="en-US" sz="2000" b="1" dirty="0" smtClean="0"/>
              <a:t>sick, </a:t>
            </a:r>
          </a:p>
          <a:p>
            <a:pPr lvl="2">
              <a:defRPr/>
            </a:pPr>
            <a:r>
              <a:rPr lang="en-US" sz="2000" b="1" dirty="0" smtClean="0"/>
              <a:t>unemployed, and </a:t>
            </a:r>
          </a:p>
          <a:p>
            <a:pPr lvl="2">
              <a:defRPr/>
            </a:pPr>
            <a:r>
              <a:rPr lang="en-US" sz="2000" b="1" dirty="0" smtClean="0"/>
              <a:t>lived in filthy conditions,  and </a:t>
            </a:r>
          </a:p>
          <a:p>
            <a:pPr lvl="2">
              <a:defRPr/>
            </a:pPr>
            <a:r>
              <a:rPr lang="en-US" sz="2000" b="1" dirty="0" smtClean="0"/>
              <a:t>over crowded tenements. 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594043" y="457200"/>
            <a:ext cx="10692765" cy="54102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u="sng" dirty="0" smtClean="0">
                <a:latin typeface="Aharoni" pitchFamily="2" charset="-79"/>
                <a:cs typeface="Aharoni" pitchFamily="2" charset="-79"/>
              </a:rPr>
              <a:t>BARNETT’S IDEA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/>
              <a:t>Barnett’s idea was that </a:t>
            </a:r>
            <a:r>
              <a:rPr lang="en-US" sz="2800" b="1" u="sng" dirty="0" smtClean="0"/>
              <a:t>University people </a:t>
            </a:r>
            <a:r>
              <a:rPr lang="en-US" sz="2800" dirty="0" smtClean="0"/>
              <a:t>were </a:t>
            </a:r>
            <a:r>
              <a:rPr lang="en-US" sz="2800" b="1" u="sng" dirty="0" smtClean="0"/>
              <a:t>cut off from the real work of the world</a:t>
            </a:r>
            <a:r>
              <a:rPr lang="en-US" sz="2800" dirty="0" smtClean="0"/>
              <a:t>.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/>
              <a:t>He went to </a:t>
            </a:r>
            <a:r>
              <a:rPr lang="en-US" sz="2800" b="1" u="sng" dirty="0" smtClean="0"/>
              <a:t>Oxford </a:t>
            </a:r>
            <a:r>
              <a:rPr lang="en-US" sz="2800" dirty="0" smtClean="0"/>
              <a:t>and </a:t>
            </a:r>
            <a:r>
              <a:rPr lang="en-US" sz="2800" b="1" u="sng" dirty="0" smtClean="0"/>
              <a:t>Cambridge </a:t>
            </a:r>
            <a:r>
              <a:rPr lang="en-US" sz="2800" dirty="0" smtClean="0"/>
              <a:t>and discussed this situation with the students.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/>
              <a:t>He </a:t>
            </a:r>
            <a:r>
              <a:rPr lang="en-US" sz="2800" b="1" u="sng" dirty="0" smtClean="0"/>
              <a:t>invited </a:t>
            </a:r>
            <a:r>
              <a:rPr lang="en-US" sz="2800" dirty="0" smtClean="0"/>
              <a:t>them </a:t>
            </a:r>
            <a:r>
              <a:rPr lang="en-US" sz="2800" b="1" u="sng" dirty="0" smtClean="0"/>
              <a:t>to live with the people </a:t>
            </a:r>
            <a:r>
              <a:rPr lang="en-US" sz="2800" dirty="0" smtClean="0"/>
              <a:t>and </a:t>
            </a:r>
            <a:r>
              <a:rPr lang="en-US" sz="2800" b="1" u="sng" dirty="0" smtClean="0"/>
              <a:t>know the real conditions of the poor people</a:t>
            </a:r>
            <a:r>
              <a:rPr lang="en-US" sz="2800" dirty="0" smtClean="0"/>
              <a:t>, and </a:t>
            </a:r>
            <a:r>
              <a:rPr lang="en-US" sz="2800" b="1" u="sng" dirty="0" smtClean="0"/>
              <a:t>help them educate</a:t>
            </a:r>
            <a:r>
              <a:rPr lang="en-US" sz="2800" dirty="0" smtClean="0"/>
              <a:t>.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/>
              <a:t>Barnett converted his parish into a </a:t>
            </a:r>
            <a:r>
              <a:rPr lang="en-US" sz="2800" b="1" u="sng" dirty="0" smtClean="0"/>
              <a:t>Neighborhood Center </a:t>
            </a:r>
            <a:r>
              <a:rPr lang="en-US" sz="2800" dirty="0" smtClean="0"/>
              <a:t>or </a:t>
            </a:r>
            <a:r>
              <a:rPr lang="en-US" sz="2800" b="1" u="sng" dirty="0" smtClean="0"/>
              <a:t>Community center</a:t>
            </a:r>
            <a:r>
              <a:rPr lang="en-US" sz="2800" dirty="0" smtClean="0"/>
              <a:t>, where the university students lived  and worked with the families.</a:t>
            </a:r>
            <a:endParaRPr lang="en-US" sz="30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594044" y="381000"/>
            <a:ext cx="7203770" cy="5715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sz="3600" dirty="0" smtClean="0"/>
              <a:t>Among the University students was one man </a:t>
            </a:r>
            <a:r>
              <a:rPr lang="en-US" sz="3600" b="1" u="sng" dirty="0" smtClean="0"/>
              <a:t>Arnold Toynbee </a:t>
            </a:r>
            <a:r>
              <a:rPr lang="en-US" sz="3600" dirty="0" smtClean="0"/>
              <a:t>who took much interest in this work of rehabilitation of the poor.  </a:t>
            </a:r>
          </a:p>
          <a:p>
            <a:pPr lvl="1">
              <a:defRPr/>
            </a:pPr>
            <a:r>
              <a:rPr lang="en-US" sz="3200" dirty="0" smtClean="0"/>
              <a:t>In 1883, Arnold  </a:t>
            </a:r>
            <a:r>
              <a:rPr lang="en-US" sz="3200" b="1" u="sng" dirty="0" smtClean="0"/>
              <a:t>caught TB </a:t>
            </a:r>
            <a:r>
              <a:rPr lang="en-US" sz="3200" dirty="0" smtClean="0"/>
              <a:t>there and </a:t>
            </a:r>
            <a:r>
              <a:rPr lang="en-US" sz="3200" b="1" u="sng" dirty="0" smtClean="0"/>
              <a:t>died</a:t>
            </a:r>
            <a:r>
              <a:rPr lang="en-US" sz="3200" dirty="0" smtClean="0"/>
              <a:t>. </a:t>
            </a:r>
          </a:p>
          <a:p>
            <a:pPr lvl="1">
              <a:defRPr/>
            </a:pPr>
            <a:r>
              <a:rPr lang="en-US" sz="3200" dirty="0" smtClean="0"/>
              <a:t>In his memory the community center was named as </a:t>
            </a:r>
            <a:r>
              <a:rPr lang="en-US" sz="3200" b="1" u="sng" dirty="0" smtClean="0"/>
              <a:t>Toynbee Hall</a:t>
            </a:r>
            <a:r>
              <a:rPr lang="en-US" sz="3200" dirty="0" smtClean="0"/>
              <a:t>. </a:t>
            </a:r>
          </a:p>
          <a:p>
            <a:pPr lvl="1">
              <a:defRPr/>
            </a:pPr>
            <a:r>
              <a:rPr lang="en-US" sz="3200" dirty="0" smtClean="0"/>
              <a:t>It was the first Settlement  House in the world</a:t>
            </a:r>
            <a:r>
              <a:rPr lang="en-US" sz="1600" dirty="0" smtClean="0"/>
              <a:t>.</a:t>
            </a:r>
          </a:p>
          <a:p>
            <a:pPr eaLnBrk="1" hangingPunct="1">
              <a:defRPr/>
            </a:pPr>
            <a:endParaRPr lang="en-US" sz="2800" dirty="0" smtClean="0"/>
          </a:p>
        </p:txBody>
      </p:sp>
      <p:sp>
        <p:nvSpPr>
          <p:cNvPr id="9218" name="AutoShape 2" descr="Arnold Toynbe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2876" y="0"/>
            <a:ext cx="4217974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797813" y="4572008"/>
            <a:ext cx="4083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Arnold Toynbee</a:t>
            </a:r>
          </a:p>
          <a:p>
            <a:pPr algn="ctr"/>
            <a:r>
              <a:rPr lang="en-US" b="1" u="sng" dirty="0" smtClean="0"/>
              <a:t>1852-1883)</a:t>
            </a:r>
            <a:endParaRPr lang="en-US" b="1" u="sng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890475" y="142852"/>
            <a:ext cx="10089524" cy="132632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Objectives/Functions of Toynbee Hall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890474" y="1500174"/>
            <a:ext cx="10089525" cy="4714908"/>
          </a:xfrm>
        </p:spPr>
        <p:txBody>
          <a:bodyPr>
            <a:noAutofit/>
          </a:bodyPr>
          <a:lstStyle/>
          <a:p>
            <a:pPr eaLnBrk="1" hangingPunct="1">
              <a:buNone/>
              <a:defRPr/>
            </a:pPr>
            <a:r>
              <a:rPr lang="en-US" sz="2800" dirty="0" smtClean="0"/>
              <a:t>Toynbee Hall had </a:t>
            </a:r>
            <a:r>
              <a:rPr lang="en-US" sz="2800" b="1" u="sng" dirty="0" smtClean="0"/>
              <a:t>three main objectives</a:t>
            </a:r>
            <a:r>
              <a:rPr lang="en-US" sz="2800" dirty="0" smtClean="0"/>
              <a:t>;-</a:t>
            </a:r>
          </a:p>
          <a:p>
            <a:pPr marL="914400" lvl="1" indent="-514350">
              <a:buFont typeface="+mj-lt"/>
              <a:buAutoNum type="arabicPeriod"/>
              <a:defRPr/>
            </a:pPr>
            <a:r>
              <a:rPr lang="en-US" sz="2400" b="1" u="sng" dirty="0" smtClean="0"/>
              <a:t> Education </a:t>
            </a:r>
            <a:r>
              <a:rPr lang="en-US" sz="2400" dirty="0" smtClean="0"/>
              <a:t>and Cultural development of the poor.</a:t>
            </a:r>
          </a:p>
          <a:p>
            <a:pPr marL="914400" lvl="1" indent="-514350">
              <a:buFont typeface="+mj-lt"/>
              <a:buAutoNum type="arabicPeriod"/>
              <a:defRPr/>
            </a:pPr>
            <a:r>
              <a:rPr lang="en-US" sz="2400" dirty="0" smtClean="0"/>
              <a:t> </a:t>
            </a:r>
            <a:r>
              <a:rPr lang="en-US" sz="2400" b="1" u="sng" dirty="0" smtClean="0"/>
              <a:t>Information </a:t>
            </a:r>
            <a:r>
              <a:rPr lang="en-US" sz="2400" dirty="0" smtClean="0"/>
              <a:t>for the students and other residents of the settlement regarding the conditions of the poor and the urgent need for the social reforms.</a:t>
            </a:r>
          </a:p>
          <a:p>
            <a:pPr marL="914400" lvl="1" indent="-514350">
              <a:buFont typeface="+mj-lt"/>
              <a:buAutoNum type="arabicPeriod"/>
              <a:defRPr/>
            </a:pPr>
            <a:r>
              <a:rPr lang="en-US" sz="2400" dirty="0" smtClean="0"/>
              <a:t> A </a:t>
            </a:r>
            <a:r>
              <a:rPr lang="en-US" sz="2400" b="1" u="sng" dirty="0" smtClean="0"/>
              <a:t>general awakening</a:t>
            </a:r>
            <a:r>
              <a:rPr lang="en-US" sz="2400" b="1" dirty="0" smtClean="0"/>
              <a:t> </a:t>
            </a:r>
            <a:r>
              <a:rPr lang="en-US" sz="2400" dirty="0" smtClean="0"/>
              <a:t>of popular interest in health and other social problems, and social legislation.</a:t>
            </a:r>
          </a:p>
          <a:p>
            <a:pPr marL="914400" lvl="1" indent="-514350">
              <a:buFont typeface="+mj-lt"/>
              <a:buAutoNum type="arabicPeriod"/>
              <a:defRPr/>
            </a:pPr>
            <a:r>
              <a:rPr lang="en-US" sz="2400" dirty="0" smtClean="0"/>
              <a:t> Toynbee hall </a:t>
            </a:r>
            <a:r>
              <a:rPr lang="en-US" sz="2400" b="1" u="sng" dirty="0" smtClean="0"/>
              <a:t>acted as a laboratory </a:t>
            </a:r>
            <a:r>
              <a:rPr lang="en-US" sz="2400" dirty="0" smtClean="0"/>
              <a:t>for experimenting new ideas of poor rehabilitation.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93050" y="214290"/>
            <a:ext cx="10692765" cy="761984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SETTLEMENT HOUSES IN USA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654013" y="1214422"/>
            <a:ext cx="9132596" cy="4800600"/>
          </a:xfrm>
        </p:spPr>
        <p:txBody>
          <a:bodyPr>
            <a:normAutofit fontScale="92500"/>
          </a:bodyPr>
          <a:lstStyle/>
          <a:p>
            <a:pPr marL="531813" indent="-531813">
              <a:defRPr/>
            </a:pPr>
            <a:r>
              <a:rPr lang="en-US" sz="2400" dirty="0" smtClean="0"/>
              <a:t> </a:t>
            </a:r>
            <a:r>
              <a:rPr lang="en-US" sz="2800" dirty="0" smtClean="0"/>
              <a:t>The Settlement house experience was much praised the world over for its effectiveness. </a:t>
            </a:r>
          </a:p>
          <a:p>
            <a:pPr marL="531813" indent="-531813">
              <a:defRPr/>
            </a:pPr>
            <a:r>
              <a:rPr lang="en-US" sz="2800" dirty="0" smtClean="0"/>
              <a:t>In </a:t>
            </a:r>
            <a:r>
              <a:rPr lang="en-US" sz="2800" b="1" u="sng" dirty="0" smtClean="0"/>
              <a:t>1886</a:t>
            </a:r>
            <a:r>
              <a:rPr lang="en-US" sz="2800" dirty="0" smtClean="0"/>
              <a:t>, an American, </a:t>
            </a:r>
            <a:r>
              <a:rPr lang="en-US" sz="2800" b="1" u="sng" dirty="0" smtClean="0"/>
              <a:t>Stanton Coit</a:t>
            </a:r>
            <a:r>
              <a:rPr lang="en-US" sz="2800" dirty="0" smtClean="0"/>
              <a:t>, who had just finished his </a:t>
            </a:r>
            <a:r>
              <a:rPr lang="en-US" sz="2800" b="1" u="sng" dirty="0" smtClean="0"/>
              <a:t>Ph.D. from Germany, visited Toynbee Hall </a:t>
            </a:r>
            <a:r>
              <a:rPr lang="en-US" sz="2800" dirty="0" smtClean="0"/>
              <a:t>and was impressed with the working. </a:t>
            </a:r>
          </a:p>
          <a:p>
            <a:pPr marL="531813" indent="-531813">
              <a:defRPr/>
            </a:pPr>
            <a:r>
              <a:rPr lang="en-US" sz="2800" dirty="0" smtClean="0"/>
              <a:t>He returned to New York and established the </a:t>
            </a:r>
            <a:r>
              <a:rPr lang="en-US" sz="2800" b="1" u="sng" dirty="0" smtClean="0"/>
              <a:t>neighborhood Guild</a:t>
            </a:r>
            <a:r>
              <a:rPr lang="en-US" sz="2800" dirty="0" smtClean="0"/>
              <a:t>, first settlement house in USA.</a:t>
            </a:r>
          </a:p>
          <a:p>
            <a:pPr marL="531813" indent="-531813">
              <a:defRPr/>
            </a:pPr>
            <a:r>
              <a:rPr lang="en-US" sz="2800" b="1" u="sng" dirty="0" smtClean="0"/>
              <a:t>Jane Adams </a:t>
            </a:r>
            <a:r>
              <a:rPr lang="en-US" sz="2800" dirty="0" smtClean="0"/>
              <a:t>visited Toynbee Hall in </a:t>
            </a:r>
            <a:r>
              <a:rPr lang="en-US" sz="2800" b="1" u="sng" dirty="0" smtClean="0"/>
              <a:t>1888 </a:t>
            </a:r>
            <a:r>
              <a:rPr lang="en-US" sz="2800" dirty="0" smtClean="0"/>
              <a:t>and returned to  </a:t>
            </a:r>
            <a:r>
              <a:rPr lang="en-US" sz="2800" b="1" u="sng" dirty="0" smtClean="0"/>
              <a:t>Chicago </a:t>
            </a:r>
            <a:r>
              <a:rPr lang="en-US" sz="2800" dirty="0" smtClean="0"/>
              <a:t>to found the </a:t>
            </a:r>
            <a:r>
              <a:rPr lang="en-US" sz="2800" b="1" u="sng" dirty="0" smtClean="0">
                <a:solidFill>
                  <a:srgbClr val="FF0000"/>
                </a:solidFill>
              </a:rPr>
              <a:t>Hull house</a:t>
            </a:r>
            <a:r>
              <a:rPr lang="en-US" sz="2800" dirty="0" smtClean="0"/>
              <a:t>.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5385" y="6488668"/>
            <a:ext cx="250530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Mother of Social Work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85350" y="3429000"/>
            <a:ext cx="20955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6654805" y="6500834"/>
            <a:ext cx="2175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Charles Jerald Hull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0474" y="714356"/>
            <a:ext cx="4907075" cy="6000792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Jane Adams established a </a:t>
            </a:r>
            <a:r>
              <a:rPr lang="en-US" sz="2400" b="1" u="sng" dirty="0" smtClean="0"/>
              <a:t>school</a:t>
            </a:r>
            <a:r>
              <a:rPr lang="en-US" sz="2400" dirty="0" smtClean="0"/>
              <a:t> for the children of immigrants at Hull House. </a:t>
            </a:r>
          </a:p>
          <a:p>
            <a:pPr lvl="1"/>
            <a:r>
              <a:rPr lang="en-US" sz="2200" dirty="0" smtClean="0"/>
              <a:t>Within a few years, children of immigrants from varying backgrounds were </a:t>
            </a:r>
            <a:r>
              <a:rPr lang="en-US" sz="2200" dirty="0" smtClean="0"/>
              <a:t>Americanized. </a:t>
            </a:r>
            <a:endParaRPr lang="en-US" sz="22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Residents of </a:t>
            </a:r>
            <a:r>
              <a:rPr lang="en-US" sz="2400" u="sng" dirty="0" smtClean="0"/>
              <a:t>Hull-house </a:t>
            </a:r>
            <a:r>
              <a:rPr lang="en-US" sz="2400" dirty="0" smtClean="0"/>
              <a:t>conducted </a:t>
            </a:r>
            <a:r>
              <a:rPr lang="en-US" sz="2400" b="1" u="sng" dirty="0" smtClean="0"/>
              <a:t>investigations </a:t>
            </a:r>
            <a:r>
              <a:rPr lang="en-US" sz="2400" dirty="0" smtClean="0"/>
              <a:t>on </a:t>
            </a:r>
            <a:r>
              <a:rPr lang="en-US" sz="2400" u="sng" dirty="0" smtClean="0"/>
              <a:t>housing</a:t>
            </a:r>
            <a:r>
              <a:rPr lang="en-US" sz="2400" dirty="0" smtClean="0"/>
              <a:t>, </a:t>
            </a:r>
            <a:r>
              <a:rPr lang="en-US" sz="2400" u="sng" dirty="0" smtClean="0"/>
              <a:t>midwifery</a:t>
            </a:r>
            <a:r>
              <a:rPr lang="en-US" sz="2400" dirty="0" smtClean="0"/>
              <a:t>, </a:t>
            </a:r>
            <a:r>
              <a:rPr lang="en-US" sz="2400" u="sng" dirty="0" smtClean="0"/>
              <a:t>fatigue</a:t>
            </a:r>
            <a:r>
              <a:rPr lang="en-US" sz="2400" dirty="0" smtClean="0"/>
              <a:t>, </a:t>
            </a:r>
            <a:r>
              <a:rPr lang="en-US" sz="2400" u="sng" dirty="0" smtClean="0"/>
              <a:t>tuberculosis</a:t>
            </a:r>
            <a:r>
              <a:rPr lang="en-US" sz="2400" dirty="0" smtClean="0"/>
              <a:t>, </a:t>
            </a:r>
            <a:r>
              <a:rPr lang="en-US" sz="2400" u="sng" dirty="0" smtClean="0"/>
              <a:t>typhoid</a:t>
            </a:r>
            <a:r>
              <a:rPr lang="en-US" sz="2400" dirty="0" smtClean="0"/>
              <a:t>, </a:t>
            </a:r>
            <a:r>
              <a:rPr lang="en-US" sz="2400" u="sng" dirty="0" smtClean="0"/>
              <a:t>garbage collection</a:t>
            </a:r>
            <a:r>
              <a:rPr lang="en-US" sz="2400" dirty="0" smtClean="0"/>
              <a:t>, </a:t>
            </a:r>
            <a:r>
              <a:rPr lang="en-US" sz="2400" u="sng" dirty="0" smtClean="0"/>
              <a:t>cocaine</a:t>
            </a:r>
            <a:r>
              <a:rPr lang="en-US" sz="2400" dirty="0" smtClean="0"/>
              <a:t>, and </a:t>
            </a:r>
            <a:r>
              <a:rPr lang="en-US" sz="2400" u="sng" dirty="0" smtClean="0"/>
              <a:t>truancy</a:t>
            </a:r>
          </a:p>
        </p:txBody>
      </p:sp>
      <p:sp>
        <p:nvSpPr>
          <p:cNvPr id="4" name="Rectangle 3"/>
          <p:cNvSpPr/>
          <p:nvPr/>
        </p:nvSpPr>
        <p:spPr>
          <a:xfrm>
            <a:off x="5940426" y="765178"/>
            <a:ext cx="528641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400" b="1" u="sng" dirty="0" smtClean="0"/>
              <a:t>Other facilities </a:t>
            </a:r>
            <a:r>
              <a:rPr lang="en-US" sz="2400" dirty="0" smtClean="0"/>
              <a:t>included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200" u="sng" dirty="0" smtClean="0"/>
              <a:t>a night school for adults,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200" dirty="0" smtClean="0"/>
              <a:t>clubs for older children,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200" dirty="0" smtClean="0"/>
              <a:t>a public kitchen,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200" dirty="0" smtClean="0"/>
              <a:t>an art gallery,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200" dirty="0" smtClean="0"/>
              <a:t>a gym,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200" dirty="0" smtClean="0"/>
              <a:t>a girls' club,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200" dirty="0" smtClean="0"/>
              <a:t>a bathhouse,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200" dirty="0" smtClean="0"/>
              <a:t>a book bindery,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200" dirty="0" smtClean="0"/>
              <a:t>a music school,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200" dirty="0" smtClean="0"/>
              <a:t>a drama group and a theater, apartments,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200" dirty="0" smtClean="0"/>
              <a:t>a library,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200" dirty="0" smtClean="0"/>
              <a:t>meeting rooms for discussion, clubs,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200" dirty="0" smtClean="0"/>
              <a:t>an employment bureau, and a lunchroom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643446"/>
            <a:ext cx="1154079" cy="1200329"/>
          </a:xfrm>
          <a:prstGeom prst="homePlate">
            <a:avLst>
              <a:gd name="adj" fmla="val 2983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Social Work Research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9798077" y="1714488"/>
            <a:ext cx="2082772" cy="1477328"/>
          </a:xfrm>
          <a:prstGeom prst="homePlate">
            <a:avLst>
              <a:gd name="adj" fmla="val 2186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82563" indent="-182563" algn="r">
              <a:buFont typeface="Arial" pitchFamily="34" charset="0"/>
              <a:buChar char="•"/>
            </a:pPr>
            <a:r>
              <a:rPr lang="en-US" dirty="0" smtClean="0"/>
              <a:t>Group Work</a:t>
            </a:r>
          </a:p>
          <a:p>
            <a:pPr marL="182563" indent="-182563" algn="r">
              <a:buFont typeface="Arial" pitchFamily="34" charset="0"/>
              <a:buChar char="•"/>
            </a:pPr>
            <a:r>
              <a:rPr lang="en-US" dirty="0" smtClean="0"/>
              <a:t>Community Organization and Development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071" y="1357298"/>
            <a:ext cx="1154079" cy="923330"/>
          </a:xfrm>
          <a:prstGeom prst="homePlate">
            <a:avLst>
              <a:gd name="adj" fmla="val 3379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Social Group Work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54145" y="214290"/>
            <a:ext cx="8501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MILESTONES ACHIEVED BY HULL HOUSE</a:t>
            </a:r>
            <a:endParaRPr lang="en-US" sz="2800" b="1" u="sng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Jane Addams developed </a:t>
            </a:r>
            <a:r>
              <a:rPr lang="en-US" sz="2800" b="1" u="sng" dirty="0" smtClean="0"/>
              <a:t>three "ethical principles</a:t>
            </a:r>
            <a:r>
              <a:rPr lang="en-US" sz="2800" dirty="0" smtClean="0"/>
              <a:t>" for social settlements: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to teach by example,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to practice cooperation, and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to practice social democracy, that is, egalitarian, or democratic, social relations across class lines</a:t>
            </a:r>
            <a:endParaRPr lang="en-US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890475" y="102415"/>
            <a:ext cx="10089524" cy="132632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 smtClean="0"/>
              <a:t>The main Idea of the settlement house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594043" y="1600200"/>
            <a:ext cx="10692765" cy="4800600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The main idea and work of the  settlement houses was </a:t>
            </a:r>
            <a:r>
              <a:rPr lang="en-US" sz="3600" b="1" u="sng" dirty="0" smtClean="0"/>
              <a:t>to combine social advocacy and social services to respond to the social disorganization </a:t>
            </a:r>
            <a:r>
              <a:rPr lang="en-US" sz="3600" dirty="0" smtClean="0"/>
              <a:t>that resulted from widespread industrialization and urbanization and the large influx of migrants of all kinds.   </a:t>
            </a:r>
          </a:p>
          <a:p>
            <a:pPr eaLnBrk="1" hangingPunct="1">
              <a:defRPr/>
            </a:pPr>
            <a:endParaRPr lang="en-US" sz="2800" dirty="0" smtClean="0"/>
          </a:p>
        </p:txBody>
      </p:sp>
      <p:sp>
        <p:nvSpPr>
          <p:cNvPr id="4" name="TextBox 3"/>
          <p:cNvSpPr txBox="1"/>
          <p:nvPr/>
        </p:nvSpPr>
        <p:spPr>
          <a:xfrm flipH="1">
            <a:off x="10318770" y="2925545"/>
            <a:ext cx="1562080" cy="646331"/>
          </a:xfrm>
          <a:prstGeom prst="homePlate">
            <a:avLst>
              <a:gd name="adj" fmla="val 2427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Social Problems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297021" y="304800"/>
            <a:ext cx="11484822" cy="5943600"/>
          </a:xfrm>
        </p:spPr>
        <p:txBody>
          <a:bodyPr>
            <a:normAutofit/>
          </a:bodyPr>
          <a:lstStyle/>
          <a:p>
            <a:pPr marL="714375" indent="-714375">
              <a:lnSpc>
                <a:spcPct val="90000"/>
              </a:lnSpc>
              <a:buNone/>
              <a:defRPr/>
            </a:pPr>
            <a:r>
              <a:rPr lang="en-US" sz="4400" b="1" u="sng" dirty="0" smtClean="0"/>
              <a:t>Sources of Problems</a:t>
            </a:r>
            <a:endParaRPr lang="en-US" sz="4400" b="1" dirty="0" smtClean="0"/>
          </a:p>
          <a:p>
            <a:pPr marL="714375" indent="-714375">
              <a:lnSpc>
                <a:spcPct val="90000"/>
              </a:lnSpc>
              <a:defRPr/>
            </a:pPr>
            <a:r>
              <a:rPr lang="en-US" sz="4400" dirty="0" smtClean="0"/>
              <a:t>Activist in the movement were concerned with the </a:t>
            </a:r>
            <a:r>
              <a:rPr lang="en-US" sz="4400" b="1" u="sng" dirty="0" smtClean="0"/>
              <a:t>deplorable  social conditions </a:t>
            </a:r>
            <a:r>
              <a:rPr lang="en-US" sz="4400" dirty="0" smtClean="0"/>
              <a:t>under which individuals lived, and they </a:t>
            </a:r>
            <a:r>
              <a:rPr lang="en-US" sz="4400" b="1" u="sng" dirty="0" smtClean="0"/>
              <a:t>defined problems environmentally</a:t>
            </a:r>
            <a:r>
              <a:rPr lang="en-US" sz="4400" dirty="0" smtClean="0"/>
              <a:t>, looking after the socio-economic needs of the individuals. </a:t>
            </a:r>
            <a:endParaRPr lang="en-US" sz="22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013" y="304800"/>
            <a:ext cx="10632794" cy="5838844"/>
          </a:xfrm>
        </p:spPr>
        <p:txBody>
          <a:bodyPr>
            <a:normAutofit fontScale="92500" lnSpcReduction="20000"/>
          </a:bodyPr>
          <a:lstStyle/>
          <a:p>
            <a:pPr marL="631825" indent="-631825">
              <a:buNone/>
              <a:defRPr/>
            </a:pPr>
            <a:r>
              <a:rPr lang="en-US" sz="3200" b="1" u="sng" dirty="0" smtClean="0"/>
              <a:t>The Use of Group Work , Community Organization, Social Research and Advocacy </a:t>
            </a:r>
          </a:p>
          <a:p>
            <a:pPr marL="631825" indent="-631825">
              <a:defRPr/>
            </a:pPr>
            <a:r>
              <a:rPr lang="en-US" sz="3200" dirty="0" smtClean="0"/>
              <a:t>Through </a:t>
            </a:r>
            <a:r>
              <a:rPr lang="en-US" sz="3200" u="sng" dirty="0" smtClean="0"/>
              <a:t>group work </a:t>
            </a:r>
            <a:r>
              <a:rPr lang="en-US" sz="3200" dirty="0" smtClean="0"/>
              <a:t>and </a:t>
            </a:r>
            <a:r>
              <a:rPr lang="en-US" sz="3200" u="sng" dirty="0" smtClean="0"/>
              <a:t>neighborhood organizing strategies/Community development</a:t>
            </a:r>
            <a:r>
              <a:rPr lang="en-US" sz="3200" dirty="0" smtClean="0"/>
              <a:t> the workers of the Settlement house established neighborhood centers and offered services such as </a:t>
            </a:r>
            <a:r>
              <a:rPr lang="en-US" sz="3200" b="1" u="sng" dirty="0" smtClean="0"/>
              <a:t>citizenship training </a:t>
            </a:r>
            <a:r>
              <a:rPr lang="en-US" sz="3200" dirty="0" smtClean="0"/>
              <a:t>, </a:t>
            </a:r>
            <a:r>
              <a:rPr lang="en-US" sz="3200" b="1" u="sng" dirty="0" smtClean="0"/>
              <a:t>adult education</a:t>
            </a:r>
            <a:r>
              <a:rPr lang="en-US" sz="3200" dirty="0" smtClean="0"/>
              <a:t>, </a:t>
            </a:r>
            <a:r>
              <a:rPr lang="en-US" sz="3200" b="1" u="sng" dirty="0" smtClean="0"/>
              <a:t>counseling</a:t>
            </a:r>
            <a:r>
              <a:rPr lang="en-US" sz="3200" dirty="0" smtClean="0"/>
              <a:t>, </a:t>
            </a:r>
            <a:r>
              <a:rPr lang="en-US" sz="3200" b="1" u="sng" dirty="0" smtClean="0"/>
              <a:t>recreation</a:t>
            </a:r>
            <a:r>
              <a:rPr lang="en-US" sz="3200" dirty="0" smtClean="0"/>
              <a:t>, </a:t>
            </a:r>
            <a:r>
              <a:rPr lang="en-US" sz="3200" b="1" u="sng" dirty="0" smtClean="0"/>
              <a:t>inter-cultural exchange</a:t>
            </a:r>
            <a:r>
              <a:rPr lang="en-US" sz="3200" dirty="0" smtClean="0"/>
              <a:t>, and </a:t>
            </a:r>
            <a:r>
              <a:rPr lang="en-US" sz="3200" b="1" u="sng" dirty="0" smtClean="0"/>
              <a:t>day-care</a:t>
            </a:r>
            <a:r>
              <a:rPr lang="en-US" sz="3200" dirty="0" smtClean="0"/>
              <a:t>.</a:t>
            </a:r>
          </a:p>
          <a:p>
            <a:pPr marL="631825" indent="-631825">
              <a:defRPr/>
            </a:pPr>
            <a:r>
              <a:rPr lang="en-US" sz="3200" dirty="0" smtClean="0"/>
              <a:t>Through </a:t>
            </a:r>
            <a:r>
              <a:rPr lang="en-US" sz="3200" b="1" u="sng" dirty="0" smtClean="0"/>
              <a:t>research and political advocacy </a:t>
            </a:r>
            <a:r>
              <a:rPr lang="en-US" sz="3200" dirty="0" smtClean="0"/>
              <a:t>the workers supported </a:t>
            </a:r>
            <a:r>
              <a:rPr lang="en-US" sz="3200" b="1" u="sng" dirty="0" smtClean="0"/>
              <a:t>legislative reforms </a:t>
            </a:r>
            <a:r>
              <a:rPr lang="en-US" sz="3200" dirty="0" smtClean="0"/>
              <a:t>in </a:t>
            </a:r>
            <a:r>
              <a:rPr lang="en-US" sz="3200" b="1" u="sng" dirty="0" smtClean="0"/>
              <a:t>child welfare</a:t>
            </a:r>
            <a:r>
              <a:rPr lang="en-US" sz="3200" dirty="0" smtClean="0"/>
              <a:t>, </a:t>
            </a:r>
            <a:r>
              <a:rPr lang="en-US" sz="3200" b="1" u="sng" dirty="0" smtClean="0"/>
              <a:t>housing reforms</a:t>
            </a:r>
            <a:r>
              <a:rPr lang="en-US" sz="3200" dirty="0" smtClean="0"/>
              <a:t>, </a:t>
            </a:r>
            <a:r>
              <a:rPr lang="en-US" sz="3200" b="1" u="sng" dirty="0" smtClean="0"/>
              <a:t>labor laws</a:t>
            </a:r>
            <a:r>
              <a:rPr lang="en-US" sz="3200" dirty="0" smtClean="0"/>
              <a:t>, and </a:t>
            </a:r>
            <a:r>
              <a:rPr lang="en-US" sz="3200" b="1" u="sng" dirty="0" smtClean="0"/>
              <a:t>public health and sanitation</a:t>
            </a:r>
            <a:r>
              <a:rPr lang="en-US" sz="3200" dirty="0" smtClean="0"/>
              <a:t>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475" y="609601"/>
            <a:ext cx="10089524" cy="4033845"/>
          </a:xfrm>
        </p:spPr>
        <p:txBody>
          <a:bodyPr>
            <a:noAutofit/>
          </a:bodyPr>
          <a:lstStyle/>
          <a:p>
            <a:r>
              <a:rPr lang="en-US" sz="6600" b="1" dirty="0" smtClean="0"/>
              <a:t>01. </a:t>
            </a:r>
            <a:br>
              <a:rPr lang="en-US" sz="6600" b="1" dirty="0" smtClean="0"/>
            </a:br>
            <a:r>
              <a:rPr lang="en-US" sz="6600" b="1" dirty="0" smtClean="0"/>
              <a:t>Charity Organization Society</a:t>
            </a:r>
            <a:endParaRPr lang="en-US" sz="66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475" y="142853"/>
            <a:ext cx="10089524" cy="642942"/>
          </a:xfrm>
        </p:spPr>
        <p:txBody>
          <a:bodyPr>
            <a:normAutofit/>
          </a:bodyPr>
          <a:lstStyle/>
          <a:p>
            <a:r>
              <a:rPr lang="en-US" dirty="0" smtClean="0"/>
              <a:t>Difference Approaches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2665" y="642918"/>
            <a:ext cx="4754678" cy="823912"/>
          </a:xfrm>
        </p:spPr>
        <p:txBody>
          <a:bodyPr/>
          <a:lstStyle/>
          <a:p>
            <a:r>
              <a:rPr lang="en-US" dirty="0" smtClean="0"/>
              <a:t>COS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0474" y="1643050"/>
            <a:ext cx="4976868" cy="414815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Individual is responsible for his failure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Rehabilitate individual to exert his/her full capacities to cope more effectively with the problems in his/her social functioning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Moral rehabilitation is the key strategy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Social casework and Community organization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8619" y="642918"/>
            <a:ext cx="4741381" cy="823912"/>
          </a:xfrm>
        </p:spPr>
        <p:txBody>
          <a:bodyPr/>
          <a:lstStyle/>
          <a:p>
            <a:r>
              <a:rPr lang="en-US" dirty="0" smtClean="0"/>
              <a:t>SHM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4681" y="1571612"/>
            <a:ext cx="4965319" cy="421958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Social conditions are responsible for individual poverty and other social problems.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Research and political advocacy as effective tools to fight social problems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Education as the key strategy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Social </a:t>
            </a:r>
            <a:r>
              <a:rPr lang="en-US" dirty="0" err="1" smtClean="0"/>
              <a:t>Groupwork</a:t>
            </a:r>
            <a:r>
              <a:rPr lang="en-US" dirty="0" smtClean="0"/>
              <a:t>, Community Organization, Social Research, and Social Action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594044" y="609600"/>
            <a:ext cx="8418216" cy="5486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dirty="0" smtClean="0"/>
              <a:t>  During this period in England in particular, due to mass </a:t>
            </a:r>
            <a:r>
              <a:rPr lang="en-US" sz="2400" b="1" u="sng" dirty="0" smtClean="0"/>
              <a:t>unemployment</a:t>
            </a:r>
            <a:r>
              <a:rPr lang="en-US" sz="2400" b="1" dirty="0" smtClean="0"/>
              <a:t>, </a:t>
            </a:r>
            <a:r>
              <a:rPr lang="en-US" sz="2400" b="1" u="sng" dirty="0" smtClean="0"/>
              <a:t>poverty </a:t>
            </a:r>
            <a:r>
              <a:rPr lang="en-US" sz="2400" dirty="0" smtClean="0"/>
              <a:t>and the role of the </a:t>
            </a:r>
            <a:r>
              <a:rPr lang="en-US" sz="2400" b="1" u="sng" dirty="0" smtClean="0"/>
              <a:t>industrialist </a:t>
            </a:r>
            <a:r>
              <a:rPr lang="en-US" sz="2400" dirty="0" smtClean="0"/>
              <a:t>due to the prevalent economic ideology of “</a:t>
            </a:r>
            <a:r>
              <a:rPr lang="en-US" sz="2400" b="1" u="sng" dirty="0" smtClean="0"/>
              <a:t>Laissez faire</a:t>
            </a:r>
            <a:r>
              <a:rPr lang="en-US" sz="2400" dirty="0" smtClean="0"/>
              <a:t>” the working class was the major sufferer. </a:t>
            </a:r>
          </a:p>
          <a:p>
            <a:pPr>
              <a:defRPr/>
            </a:pPr>
            <a:r>
              <a:rPr lang="en-US" sz="2400" dirty="0" smtClean="0"/>
              <a:t>In order to help the poor and hungry people many </a:t>
            </a:r>
            <a:r>
              <a:rPr lang="en-US" sz="2400" b="1" u="sng" dirty="0" smtClean="0"/>
              <a:t>charitable societies  </a:t>
            </a:r>
            <a:r>
              <a:rPr lang="en-US" sz="2400" dirty="0" smtClean="0"/>
              <a:t>for </a:t>
            </a:r>
            <a:r>
              <a:rPr lang="en-US" sz="2400" b="1" u="sng" dirty="0" smtClean="0"/>
              <a:t>philanthropic </a:t>
            </a:r>
            <a:r>
              <a:rPr lang="en-US" sz="2400" dirty="0" smtClean="0"/>
              <a:t>purposes were established. </a:t>
            </a:r>
          </a:p>
          <a:p>
            <a:pPr>
              <a:defRPr/>
            </a:pPr>
            <a:r>
              <a:rPr lang="en-US" sz="2400" dirty="0" smtClean="0"/>
              <a:t>In </a:t>
            </a:r>
            <a:r>
              <a:rPr lang="en-US" sz="2400" b="1" u="sng" dirty="0" smtClean="0"/>
              <a:t>newspapers</a:t>
            </a:r>
            <a:r>
              <a:rPr lang="en-US" sz="2400" dirty="0" smtClean="0"/>
              <a:t> donations were solicited. </a:t>
            </a:r>
          </a:p>
          <a:p>
            <a:pPr>
              <a:defRPr/>
            </a:pPr>
            <a:r>
              <a:rPr lang="en-US" sz="2400" dirty="0" smtClean="0"/>
              <a:t>In </a:t>
            </a:r>
            <a:r>
              <a:rPr lang="en-US" sz="2400" b="1" u="sng" dirty="0" smtClean="0"/>
              <a:t>London </a:t>
            </a:r>
            <a:r>
              <a:rPr lang="en-US" sz="2400" dirty="0" smtClean="0"/>
              <a:t>almost every church was colleting donations and distributed </a:t>
            </a:r>
            <a:r>
              <a:rPr lang="en-US" sz="2400" u="sng" dirty="0" smtClean="0"/>
              <a:t>food</a:t>
            </a:r>
            <a:r>
              <a:rPr lang="en-US" sz="2400" dirty="0" smtClean="0"/>
              <a:t>, </a:t>
            </a:r>
            <a:r>
              <a:rPr lang="en-US" sz="2400" u="sng" dirty="0" smtClean="0"/>
              <a:t>clothing</a:t>
            </a:r>
            <a:r>
              <a:rPr lang="en-US" sz="2400" dirty="0" smtClean="0"/>
              <a:t>, </a:t>
            </a:r>
            <a:r>
              <a:rPr lang="en-US" sz="2400" u="sng" dirty="0" smtClean="0"/>
              <a:t>alms </a:t>
            </a:r>
            <a:r>
              <a:rPr lang="en-US" sz="2400" dirty="0" smtClean="0"/>
              <a:t>and </a:t>
            </a:r>
            <a:r>
              <a:rPr lang="en-US" sz="2400" u="sng" dirty="0" smtClean="0"/>
              <a:t>fuel tickets </a:t>
            </a:r>
            <a:r>
              <a:rPr lang="en-US" sz="2400" dirty="0" smtClean="0"/>
              <a:t>among the needy</a:t>
            </a:r>
          </a:p>
        </p:txBody>
      </p:sp>
      <p:sp>
        <p:nvSpPr>
          <p:cNvPr id="28674" name="AutoShape 2" descr="Image result for charity donations ads in newspaper, 19th century U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2259" y="3258000"/>
            <a:ext cx="2635754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594043" y="381000"/>
            <a:ext cx="10692765" cy="57150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en-US" sz="3200" dirty="0" smtClean="0"/>
              <a:t>These charitable societies faced the usual </a:t>
            </a:r>
            <a:r>
              <a:rPr lang="en-US" sz="11500" b="1" u="sng" dirty="0" smtClean="0"/>
              <a:t>criticism</a:t>
            </a:r>
            <a:r>
              <a:rPr lang="en-US" sz="11500" dirty="0" smtClean="0"/>
              <a:t> </a:t>
            </a:r>
            <a:r>
              <a:rPr lang="en-US" sz="3200" dirty="0" smtClean="0"/>
              <a:t>that they are </a:t>
            </a:r>
            <a:r>
              <a:rPr lang="en-US" sz="4400" b="1" dirty="0" smtClean="0"/>
              <a:t>encouraging </a:t>
            </a:r>
            <a:r>
              <a:rPr lang="en-US" sz="8800" b="1" dirty="0" smtClean="0"/>
              <a:t>beggary</a:t>
            </a:r>
            <a:r>
              <a:rPr lang="en-US" sz="8800" dirty="0" smtClean="0"/>
              <a:t> </a:t>
            </a:r>
            <a:r>
              <a:rPr lang="en-US" sz="3200" dirty="0" smtClean="0"/>
              <a:t>and </a:t>
            </a:r>
            <a:r>
              <a:rPr lang="en-US" sz="7100" b="1" dirty="0" smtClean="0"/>
              <a:t>dependence </a:t>
            </a:r>
            <a:r>
              <a:rPr lang="en-US" sz="3200" dirty="0" smtClean="0"/>
              <a:t>and wasting money on sturdy beggars. </a:t>
            </a:r>
          </a:p>
          <a:p>
            <a:pPr eaLnBrk="1" hangingPunct="1">
              <a:defRPr/>
            </a:pPr>
            <a:r>
              <a:rPr lang="en-US" sz="3200" dirty="0" smtClean="0"/>
              <a:t>Many critics considered the </a:t>
            </a:r>
            <a:r>
              <a:rPr lang="en-US" sz="8500" b="1" dirty="0" smtClean="0"/>
              <a:t>poverty as a personal failure </a:t>
            </a:r>
            <a:r>
              <a:rPr lang="en-US" sz="3200" dirty="0" smtClean="0"/>
              <a:t>of the poor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890475" y="214291"/>
            <a:ext cx="10089524" cy="78581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/>
              <a:t>CHARITY ORGANIZATION SOCIETY </a:t>
            </a:r>
            <a:br>
              <a:rPr lang="en-US" sz="4000" dirty="0" smtClean="0"/>
            </a:br>
            <a:r>
              <a:rPr lang="en-US" sz="4000" dirty="0" smtClean="0"/>
              <a:t>C.O.S.-1869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890474" y="1285860"/>
            <a:ext cx="10089525" cy="514353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spcBef>
                <a:spcPct val="100000"/>
              </a:spcBef>
              <a:defRPr/>
            </a:pPr>
            <a:r>
              <a:rPr lang="en-US" sz="2400" dirty="0" smtClean="0"/>
              <a:t>In order to overcome this chaos of confrontation between the charities and the society,  clergyman </a:t>
            </a:r>
            <a:r>
              <a:rPr lang="en-US" sz="4000" b="1" dirty="0" smtClean="0"/>
              <a:t>Rev. Henry Solly, in 1868</a:t>
            </a:r>
            <a:r>
              <a:rPr lang="en-US" sz="2400" dirty="0" smtClean="0"/>
              <a:t>, suggested the establishment of a </a:t>
            </a:r>
            <a:r>
              <a:rPr lang="en-US" sz="3000" b="1" u="sng" dirty="0" smtClean="0"/>
              <a:t>board  to coordinate </a:t>
            </a:r>
            <a:r>
              <a:rPr lang="en-US" sz="3000" b="1" dirty="0" smtClean="0"/>
              <a:t>the activities </a:t>
            </a:r>
            <a:r>
              <a:rPr lang="en-US" sz="2400" dirty="0" smtClean="0"/>
              <a:t>of all the private and public charities. </a:t>
            </a:r>
          </a:p>
          <a:p>
            <a:pPr>
              <a:lnSpc>
                <a:spcPct val="150000"/>
              </a:lnSpc>
              <a:spcBef>
                <a:spcPct val="100000"/>
              </a:spcBef>
              <a:defRPr/>
            </a:pPr>
            <a:r>
              <a:rPr lang="en-US" sz="2400" dirty="0" smtClean="0"/>
              <a:t>In 1869, “</a:t>
            </a:r>
            <a:r>
              <a:rPr lang="en-US" sz="4800" b="1" u="sng" dirty="0" smtClean="0"/>
              <a:t>The society for Organizing Charitable relief and Repressing </a:t>
            </a:r>
            <a:r>
              <a:rPr lang="en-US" sz="4800" b="1" u="sng" dirty="0" err="1" smtClean="0"/>
              <a:t>Mendicity</a:t>
            </a:r>
            <a:r>
              <a:rPr lang="en-US" sz="2400" dirty="0" smtClean="0"/>
              <a:t> ” was founded in London. </a:t>
            </a:r>
            <a:endParaRPr lang="en-US" sz="2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5940425" y="6267069"/>
            <a:ext cx="5940425" cy="5909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b="1" dirty="0" smtClean="0"/>
              <a:t>Soon it became to be known as “Charity Organization Society” or COS.</a:t>
            </a:r>
            <a:endParaRPr lang="en-US" b="1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594043" y="457200"/>
            <a:ext cx="10692765" cy="5638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600" dirty="0" smtClean="0"/>
              <a:t>COS </a:t>
            </a:r>
            <a:r>
              <a:rPr lang="en-US" sz="3600" dirty="0" smtClean="0"/>
              <a:t>had </a:t>
            </a:r>
            <a:r>
              <a:rPr lang="en-US" sz="3600" b="1" u="sng" dirty="0" smtClean="0"/>
              <a:t>Four Major principles</a:t>
            </a:r>
            <a:r>
              <a:rPr lang="en-US" sz="3600" dirty="0" smtClean="0"/>
              <a:t>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3600" dirty="0" smtClean="0"/>
          </a:p>
          <a:p>
            <a:pPr marL="742950" indent="-7429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3600" dirty="0" smtClean="0"/>
              <a:t>The society believed that the </a:t>
            </a:r>
            <a:r>
              <a:rPr lang="en-US" sz="3600" b="1" u="sng" dirty="0" smtClean="0"/>
              <a:t>individual</a:t>
            </a:r>
            <a:r>
              <a:rPr lang="en-US" sz="3600" u="sng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/>
              <a:t>was </a:t>
            </a:r>
            <a:r>
              <a:rPr lang="en-US" sz="3600" b="1" u="sng" dirty="0" smtClean="0"/>
              <a:t>responsible </a:t>
            </a:r>
            <a:r>
              <a:rPr lang="en-US" sz="3600" dirty="0" smtClean="0"/>
              <a:t>for his </a:t>
            </a:r>
            <a:r>
              <a:rPr lang="en-US" sz="3600" b="1" u="sng" dirty="0" smtClean="0"/>
              <a:t>poverty </a:t>
            </a:r>
            <a:r>
              <a:rPr lang="en-US" sz="3600" dirty="0" smtClean="0"/>
              <a:t>and that </a:t>
            </a:r>
          </a:p>
          <a:p>
            <a:pPr marL="742950" indent="-7429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3600" dirty="0" smtClean="0"/>
              <a:t>acceptance of </a:t>
            </a:r>
            <a:r>
              <a:rPr lang="en-US" sz="3600" b="1" u="sng" dirty="0" smtClean="0"/>
              <a:t>public assistance </a:t>
            </a:r>
            <a:r>
              <a:rPr lang="en-US" sz="3600" u="sng" dirty="0" smtClean="0"/>
              <a:t>destroyed </a:t>
            </a:r>
            <a:r>
              <a:rPr lang="en-US" sz="3600" dirty="0" smtClean="0"/>
              <a:t>the </a:t>
            </a:r>
            <a:r>
              <a:rPr lang="en-US" sz="3600" u="sng" dirty="0" smtClean="0"/>
              <a:t>self-respect </a:t>
            </a:r>
            <a:r>
              <a:rPr lang="en-US" sz="3600" dirty="0" smtClean="0"/>
              <a:t>of the pauper and </a:t>
            </a:r>
          </a:p>
          <a:p>
            <a:pPr marL="742950" indent="-7429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3600" dirty="0" smtClean="0"/>
              <a:t>led him to </a:t>
            </a:r>
            <a:r>
              <a:rPr lang="en-US" sz="3600" b="1" u="sng" dirty="0" smtClean="0"/>
              <a:t>subsists on alms</a:t>
            </a:r>
            <a:r>
              <a:rPr lang="en-US" sz="3600" dirty="0" smtClean="0"/>
              <a:t>.</a:t>
            </a:r>
          </a:p>
          <a:p>
            <a:pPr marL="742950" indent="-7429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3600" dirty="0" smtClean="0"/>
              <a:t>The society also pressed for the </a:t>
            </a:r>
            <a:r>
              <a:rPr lang="en-US" sz="3600" b="1" u="sng" dirty="0" smtClean="0"/>
              <a:t>education </a:t>
            </a:r>
            <a:r>
              <a:rPr lang="en-US" sz="3600" dirty="0" smtClean="0"/>
              <a:t>of the paupers to exert all their abilities for maintaining self</a:t>
            </a:r>
            <a:r>
              <a:rPr lang="en-US" sz="4000" dirty="0" smtClean="0"/>
              <a:t>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594043" y="533400"/>
            <a:ext cx="10692765" cy="5562600"/>
          </a:xfrm>
        </p:spPr>
        <p:txBody>
          <a:bodyPr>
            <a:normAutofit fontScale="92500" lnSpcReduction="10000"/>
          </a:bodyPr>
          <a:lstStyle/>
          <a:p>
            <a:pPr marL="531813" indent="-531813">
              <a:defRPr/>
            </a:pPr>
            <a:r>
              <a:rPr lang="en-US" sz="6500" b="1" u="sng" dirty="0" smtClean="0"/>
              <a:t>S</a:t>
            </a:r>
            <a:r>
              <a:rPr lang="en-US" sz="4400" b="1" u="sng" dirty="0" smtClean="0"/>
              <a:t>TRATEGY</a:t>
            </a:r>
            <a:r>
              <a:rPr lang="en-US" sz="4400" b="1" dirty="0" smtClean="0"/>
              <a:t> </a:t>
            </a:r>
            <a:endParaRPr lang="en-US" sz="3600" b="1" dirty="0" smtClean="0"/>
          </a:p>
          <a:p>
            <a:pPr marL="531813" indent="-531813">
              <a:defRPr/>
            </a:pPr>
            <a:r>
              <a:rPr lang="en-US" sz="3600" dirty="0" smtClean="0"/>
              <a:t>01. COS set-up an </a:t>
            </a:r>
            <a:r>
              <a:rPr lang="en-US" sz="3600" b="1" u="sng" dirty="0" smtClean="0"/>
              <a:t>enquiry department </a:t>
            </a:r>
            <a:r>
              <a:rPr lang="en-US" sz="3600" dirty="0" smtClean="0"/>
              <a:t>where the poor Law guardians, charity societies, and individual philanthropists were provided information about applications for relief.  </a:t>
            </a:r>
          </a:p>
          <a:p>
            <a:pPr>
              <a:defRPr/>
            </a:pPr>
            <a:r>
              <a:rPr lang="en-US" sz="3600" dirty="0" smtClean="0"/>
              <a:t> This innovation </a:t>
            </a:r>
            <a:r>
              <a:rPr lang="en-US" sz="3600" b="1" u="sng" dirty="0" smtClean="0"/>
              <a:t>unmasked </a:t>
            </a:r>
            <a:r>
              <a:rPr lang="en-US" sz="3600" dirty="0" smtClean="0"/>
              <a:t>many </a:t>
            </a:r>
            <a:r>
              <a:rPr lang="en-US" sz="3600" b="1" u="sng" dirty="0" smtClean="0"/>
              <a:t>professional beggars </a:t>
            </a:r>
            <a:r>
              <a:rPr lang="en-US" sz="3600" dirty="0" smtClean="0"/>
              <a:t>who were registered for relief at different places.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594043" y="381000"/>
            <a:ext cx="10692765" cy="5715000"/>
          </a:xfrm>
        </p:spPr>
        <p:txBody>
          <a:bodyPr>
            <a:normAutofit fontScale="92500" lnSpcReduction="10000"/>
          </a:bodyPr>
          <a:lstStyle/>
          <a:p>
            <a:pPr marL="631825" indent="-631825">
              <a:lnSpc>
                <a:spcPct val="90000"/>
              </a:lnSpc>
              <a:buNone/>
              <a:defRPr/>
            </a:pPr>
            <a:r>
              <a:rPr lang="en-US" sz="3200" dirty="0" smtClean="0"/>
              <a:t>02. </a:t>
            </a:r>
          </a:p>
          <a:p>
            <a:pPr marL="631825" indent="-631825">
              <a:lnSpc>
                <a:spcPct val="90000"/>
              </a:lnSpc>
              <a:defRPr/>
            </a:pPr>
            <a:r>
              <a:rPr lang="en-US" sz="3200" dirty="0" smtClean="0"/>
              <a:t>The COS also </a:t>
            </a:r>
            <a:r>
              <a:rPr lang="en-US" sz="3200" b="1" u="sng" dirty="0" smtClean="0"/>
              <a:t>divided</a:t>
            </a:r>
            <a:r>
              <a:rPr lang="en-US" sz="3200" u="sng" dirty="0" smtClean="0"/>
              <a:t> </a:t>
            </a:r>
            <a:r>
              <a:rPr lang="en-US" sz="3200" dirty="0" smtClean="0"/>
              <a:t>every </a:t>
            </a:r>
            <a:r>
              <a:rPr lang="en-US" sz="3200" b="1" u="sng" dirty="0" smtClean="0"/>
              <a:t>city </a:t>
            </a:r>
            <a:r>
              <a:rPr lang="en-US" sz="3200" dirty="0" smtClean="0"/>
              <a:t>into </a:t>
            </a:r>
            <a:r>
              <a:rPr lang="en-US" sz="3200" b="1" u="sng" dirty="0" smtClean="0"/>
              <a:t>small districts </a:t>
            </a:r>
            <a:r>
              <a:rPr lang="en-US" sz="3200" dirty="0" smtClean="0"/>
              <a:t>each </a:t>
            </a:r>
            <a:r>
              <a:rPr lang="en-US" sz="3200" b="1" u="sng" dirty="0" smtClean="0"/>
              <a:t>headed </a:t>
            </a:r>
            <a:r>
              <a:rPr lang="en-US" sz="3200" dirty="0" smtClean="0"/>
              <a:t>by a group of </a:t>
            </a:r>
            <a:r>
              <a:rPr lang="en-US" sz="3200" b="1" u="sng" dirty="0" smtClean="0"/>
              <a:t>volunteer citizens</a:t>
            </a:r>
            <a:r>
              <a:rPr lang="en-US" sz="3200" dirty="0" smtClean="0"/>
              <a:t>, mostly the well-to-do people. </a:t>
            </a:r>
          </a:p>
          <a:p>
            <a:pPr marL="631825" indent="-631825">
              <a:lnSpc>
                <a:spcPct val="90000"/>
              </a:lnSpc>
              <a:defRPr/>
            </a:pPr>
            <a:r>
              <a:rPr lang="en-US" sz="3200" dirty="0" smtClean="0"/>
              <a:t>They used to </a:t>
            </a:r>
            <a:r>
              <a:rPr lang="en-US" sz="3200" b="1" u="sng" dirty="0" smtClean="0"/>
              <a:t>help the families </a:t>
            </a:r>
            <a:r>
              <a:rPr lang="en-US" sz="3200" dirty="0" smtClean="0"/>
              <a:t>with </a:t>
            </a:r>
            <a:r>
              <a:rPr lang="en-US" sz="3200" b="1" u="sng" dirty="0" smtClean="0"/>
              <a:t>money</a:t>
            </a:r>
            <a:r>
              <a:rPr lang="en-US" sz="3200" dirty="0" smtClean="0"/>
              <a:t>, </a:t>
            </a:r>
            <a:r>
              <a:rPr lang="en-US" sz="3200" b="1" u="sng" dirty="0" smtClean="0"/>
              <a:t>clothes</a:t>
            </a:r>
            <a:r>
              <a:rPr lang="en-US" sz="3200" dirty="0" smtClean="0"/>
              <a:t>, </a:t>
            </a:r>
            <a:r>
              <a:rPr lang="en-US" sz="3200" b="1" u="sng" dirty="0" smtClean="0"/>
              <a:t>alms</a:t>
            </a:r>
            <a:r>
              <a:rPr lang="en-US" sz="3200" dirty="0" smtClean="0"/>
              <a:t>, </a:t>
            </a:r>
            <a:r>
              <a:rPr lang="en-US" sz="3200" b="1" u="sng" dirty="0" smtClean="0"/>
              <a:t>food </a:t>
            </a:r>
            <a:r>
              <a:rPr lang="en-US" sz="3200" dirty="0" smtClean="0"/>
              <a:t>etc but the main </a:t>
            </a:r>
            <a:r>
              <a:rPr lang="en-US" sz="3900" b="1" u="sng" dirty="0" smtClean="0"/>
              <a:t>emphasis </a:t>
            </a:r>
            <a:r>
              <a:rPr lang="en-US" sz="3200" dirty="0" smtClean="0"/>
              <a:t>was on the </a:t>
            </a:r>
            <a:r>
              <a:rPr lang="en-US" sz="3200" b="1" u="sng" dirty="0" smtClean="0"/>
              <a:t>moral rehabilitation </a:t>
            </a:r>
            <a:r>
              <a:rPr lang="en-US" sz="3200" dirty="0" smtClean="0"/>
              <a:t>so that they can initiate to </a:t>
            </a:r>
            <a:r>
              <a:rPr lang="en-US" sz="3200" b="1" u="sng" dirty="0" smtClean="0"/>
              <a:t>support themselves</a:t>
            </a:r>
            <a:r>
              <a:rPr lang="en-US" sz="3200" dirty="0" smtClean="0"/>
              <a:t>. </a:t>
            </a:r>
          </a:p>
          <a:p>
            <a:pPr marL="631825" indent="-631825">
              <a:lnSpc>
                <a:spcPct val="90000"/>
              </a:lnSpc>
              <a:buNone/>
              <a:defRPr/>
            </a:pPr>
            <a:r>
              <a:rPr lang="en-US" sz="3200" dirty="0" smtClean="0"/>
              <a:t>03. </a:t>
            </a:r>
          </a:p>
          <a:p>
            <a:pPr marL="631825" indent="-631825">
              <a:lnSpc>
                <a:spcPct val="90000"/>
              </a:lnSpc>
              <a:defRPr/>
            </a:pPr>
            <a:r>
              <a:rPr lang="en-US" sz="3200" dirty="0" smtClean="0"/>
              <a:t>COS was </a:t>
            </a:r>
            <a:r>
              <a:rPr lang="en-US" sz="3200" b="1" u="sng" dirty="0" smtClean="0"/>
              <a:t>opposed </a:t>
            </a:r>
            <a:r>
              <a:rPr lang="en-US" sz="3200" dirty="0" smtClean="0"/>
              <a:t>to </a:t>
            </a:r>
            <a:r>
              <a:rPr lang="en-US" sz="3200" b="1" u="sng" dirty="0" smtClean="0"/>
              <a:t>provide relief to the poor for a long period </a:t>
            </a:r>
            <a:r>
              <a:rPr lang="en-US" sz="3200" dirty="0" smtClean="0"/>
              <a:t>and tried to enable them to be self-supporting.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200" dirty="0" smtClean="0"/>
              <a:t>  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32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8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Theme18</Template>
  <TotalTime>7673</TotalTime>
  <Words>1850</Words>
  <Application>Microsoft Office PowerPoint</Application>
  <PresentationFormat>Custom</PresentationFormat>
  <Paragraphs>162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Theme18</vt:lpstr>
      <vt:lpstr>Charity Organization Society  &amp;  Settlement House Movement </vt:lpstr>
      <vt:lpstr>HISTORICAL DEVELOPEMNT OF MODERN  SOCIAL WORK PROFESSON</vt:lpstr>
      <vt:lpstr>01.  Charity Organization Society</vt:lpstr>
      <vt:lpstr>Slide 4</vt:lpstr>
      <vt:lpstr>Slide 5</vt:lpstr>
      <vt:lpstr>CHARITY ORGANIZATION SOCIETY  C.O.S.-1869</vt:lpstr>
      <vt:lpstr>Slide 7</vt:lpstr>
      <vt:lpstr>Slide 8</vt:lpstr>
      <vt:lpstr>Slide 9</vt:lpstr>
      <vt:lpstr>Slide 10</vt:lpstr>
      <vt:lpstr>Slide 11</vt:lpstr>
      <vt:lpstr>Slide 12</vt:lpstr>
      <vt:lpstr>Modern Social Work In USA</vt:lpstr>
      <vt:lpstr>Slide 14</vt:lpstr>
      <vt:lpstr>The first social work school</vt:lpstr>
      <vt:lpstr>Settlement House Movement</vt:lpstr>
      <vt:lpstr>Summary </vt:lpstr>
      <vt:lpstr>2. THE SETTLEMENT HOUSE MOVEMENT  AND MODERN SOCIAL WORK</vt:lpstr>
      <vt:lpstr>Slide 19</vt:lpstr>
      <vt:lpstr>Slide 20</vt:lpstr>
      <vt:lpstr>Slide 21</vt:lpstr>
      <vt:lpstr>Slide 22</vt:lpstr>
      <vt:lpstr>Objectives/Functions of Toynbee Hall</vt:lpstr>
      <vt:lpstr>SETTLEMENT HOUSES IN USA</vt:lpstr>
      <vt:lpstr>Slide 25</vt:lpstr>
      <vt:lpstr>Slide 26</vt:lpstr>
      <vt:lpstr>The main Idea of the settlement house </vt:lpstr>
      <vt:lpstr>Slide 28</vt:lpstr>
      <vt:lpstr>Slide 29</vt:lpstr>
      <vt:lpstr>Difference Approaches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Imran</dc:creator>
  <cp:lastModifiedBy>Imran</cp:lastModifiedBy>
  <cp:revision>146</cp:revision>
  <dcterms:created xsi:type="dcterms:W3CDTF">2016-11-28T16:58:18Z</dcterms:created>
  <dcterms:modified xsi:type="dcterms:W3CDTF">2020-01-21T04:44:13Z</dcterms:modified>
</cp:coreProperties>
</file>